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3"/>
  </p:notesMasterIdLst>
  <p:sldIdLst>
    <p:sldId id="320" r:id="rId2"/>
    <p:sldId id="257" r:id="rId3"/>
    <p:sldId id="323" r:id="rId4"/>
    <p:sldId id="258" r:id="rId5"/>
    <p:sldId id="259" r:id="rId6"/>
    <p:sldId id="275" r:id="rId7"/>
    <p:sldId id="290" r:id="rId8"/>
    <p:sldId id="282" r:id="rId9"/>
    <p:sldId id="291" r:id="rId10"/>
    <p:sldId id="276" r:id="rId11"/>
    <p:sldId id="292" r:id="rId12"/>
    <p:sldId id="294" r:id="rId13"/>
    <p:sldId id="293" r:id="rId14"/>
    <p:sldId id="263" r:id="rId15"/>
    <p:sldId id="277" r:id="rId16"/>
    <p:sldId id="264" r:id="rId17"/>
    <p:sldId id="278" r:id="rId18"/>
    <p:sldId id="279" r:id="rId19"/>
    <p:sldId id="265" r:id="rId20"/>
    <p:sldId id="266" r:id="rId21"/>
    <p:sldId id="267" r:id="rId22"/>
    <p:sldId id="268" r:id="rId23"/>
    <p:sldId id="280" r:id="rId24"/>
    <p:sldId id="272" r:id="rId25"/>
    <p:sldId id="281" r:id="rId26"/>
    <p:sldId id="271" r:id="rId27"/>
    <p:sldId id="321" r:id="rId28"/>
    <p:sldId id="322" r:id="rId29"/>
    <p:sldId id="284" r:id="rId30"/>
    <p:sldId id="286" r:id="rId31"/>
    <p:sldId id="287" r:id="rId32"/>
    <p:sldId id="285" r:id="rId33"/>
    <p:sldId id="288" r:id="rId34"/>
    <p:sldId id="289" r:id="rId35"/>
    <p:sldId id="297" r:id="rId36"/>
    <p:sldId id="299" r:id="rId37"/>
    <p:sldId id="298" r:id="rId38"/>
    <p:sldId id="302" r:id="rId39"/>
    <p:sldId id="303" r:id="rId40"/>
    <p:sldId id="308" r:id="rId41"/>
    <p:sldId id="309" r:id="rId42"/>
    <p:sldId id="310" r:id="rId43"/>
    <p:sldId id="311" r:id="rId44"/>
    <p:sldId id="312" r:id="rId45"/>
    <p:sldId id="313" r:id="rId46"/>
    <p:sldId id="314" r:id="rId47"/>
    <p:sldId id="315" r:id="rId48"/>
    <p:sldId id="316" r:id="rId49"/>
    <p:sldId id="317" r:id="rId50"/>
    <p:sldId id="318" r:id="rId51"/>
    <p:sldId id="31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660"/>
  </p:normalViewPr>
  <p:slideViewPr>
    <p:cSldViewPr>
      <p:cViewPr>
        <p:scale>
          <a:sx n="76" d="100"/>
          <a:sy n="76" d="100"/>
        </p:scale>
        <p:origin x="-1176"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5A4564-D76D-4213-BFE6-11CC2E29613B}" type="datetimeFigureOut">
              <a:rPr lang="en-IN" smtClean="0"/>
              <a:pPr/>
              <a:t>26-12-2023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D41B75-B884-4E61-8493-8E88C4EB58FD}" type="slidenum">
              <a:rPr lang="en-IN" smtClean="0"/>
              <a:pPr/>
              <a:t>‹#›</a:t>
            </a:fld>
            <a:endParaRPr lang="en-IN"/>
          </a:p>
        </p:txBody>
      </p:sp>
    </p:spTree>
    <p:extLst>
      <p:ext uri="{BB962C8B-B14F-4D97-AF65-F5344CB8AC3E}">
        <p14:creationId xmlns:p14="http://schemas.microsoft.com/office/powerpoint/2010/main" val="2859196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E0D41B75-B884-4E61-8493-8E88C4EB58FD}" type="slidenum">
              <a:rPr lang="en-IN" smtClean="0"/>
              <a:pPr/>
              <a:t>24</a:t>
            </a:fld>
            <a:endParaRPr lang="en-IN"/>
          </a:p>
        </p:txBody>
      </p:sp>
    </p:spTree>
    <p:extLst>
      <p:ext uri="{BB962C8B-B14F-4D97-AF65-F5344CB8AC3E}">
        <p14:creationId xmlns:p14="http://schemas.microsoft.com/office/powerpoint/2010/main" val="25094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12/26/2023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92696"/>
            <a:ext cx="8229600" cy="1440160"/>
          </a:xfrm>
        </p:spPr>
        <p:txBody>
          <a:bodyPr/>
          <a:lstStyle/>
          <a:p>
            <a:r>
              <a:rPr lang="en-US" dirty="0" smtClean="0"/>
              <a:t>         ARM PROCESSOR</a:t>
            </a:r>
            <a:endParaRPr lang="en-IN" dirty="0"/>
          </a:p>
        </p:txBody>
      </p:sp>
      <p:sp>
        <p:nvSpPr>
          <p:cNvPr id="3" name="Content Placeholder 2"/>
          <p:cNvSpPr>
            <a:spLocks noGrp="1"/>
          </p:cNvSpPr>
          <p:nvPr>
            <p:ph idx="1"/>
          </p:nvPr>
        </p:nvSpPr>
        <p:spPr>
          <a:xfrm>
            <a:off x="1259632" y="2564904"/>
            <a:ext cx="7643192" cy="2592288"/>
          </a:xfrm>
        </p:spPr>
        <p:txBody>
          <a:bodyPr/>
          <a:lstStyle/>
          <a:p>
            <a:pPr algn="ctr">
              <a:buNone/>
            </a:pPr>
            <a:endParaRPr lang="en-US" dirty="0" smtClean="0"/>
          </a:p>
          <a:p>
            <a:pPr algn="ctr">
              <a:buNone/>
            </a:pPr>
            <a:endParaRPr lang="en-US" smtClean="0"/>
          </a:p>
          <a:p>
            <a:pPr algn="ctr">
              <a:buNone/>
            </a:pPr>
            <a:r>
              <a:rPr lang="en-US" smtClean="0"/>
              <a:t>K.S.V.SAMBASIVARAO</a:t>
            </a:r>
            <a:endParaRPr lang="en-US" dirty="0" smtClean="0"/>
          </a:p>
          <a:p>
            <a:pPr algn="ctr">
              <a:buNone/>
            </a:pPr>
            <a:r>
              <a:rPr lang="en-US" dirty="0" smtClean="0"/>
              <a:t>HEAD</a:t>
            </a:r>
          </a:p>
          <a:p>
            <a:pPr algn="ctr">
              <a:buNone/>
            </a:pPr>
            <a:r>
              <a:rPr lang="en-US" dirty="0" smtClean="0"/>
              <a:t>DEP.OF.ELECTRONICS</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81772"/>
          </a:xfrm>
        </p:spPr>
        <p:txBody>
          <a:bodyPr>
            <a:normAutofit fontScale="90000"/>
          </a:bodyPr>
          <a:lstStyle/>
          <a:p>
            <a:r>
              <a:rPr lang="en-US" dirty="0" smtClean="0"/>
              <a:t>:</a:t>
            </a:r>
            <a:endParaRPr lang="en-IN" dirty="0"/>
          </a:p>
        </p:txBody>
      </p:sp>
      <p:sp>
        <p:nvSpPr>
          <p:cNvPr id="3" name="Content Placeholder 2"/>
          <p:cNvSpPr>
            <a:spLocks noGrp="1"/>
          </p:cNvSpPr>
          <p:nvPr>
            <p:ph idx="1"/>
          </p:nvPr>
        </p:nvSpPr>
        <p:spPr>
          <a:xfrm>
            <a:off x="457200" y="1556792"/>
            <a:ext cx="8229600" cy="4767808"/>
          </a:xfrm>
        </p:spPr>
        <p:txBody>
          <a:bodyPr>
            <a:normAutofit/>
          </a:bodyPr>
          <a:lstStyle/>
          <a:p>
            <a:pPr>
              <a:buNone/>
            </a:pPr>
            <a:endParaRPr lang="en-IN" dirty="0" smtClean="0"/>
          </a:p>
          <a:p>
            <a:r>
              <a:rPr lang="en-IN" b="1" dirty="0"/>
              <a:t>Program status register</a:t>
            </a:r>
            <a:r>
              <a:rPr lang="en-IN" dirty="0"/>
              <a:t> of 32 </a:t>
            </a:r>
            <a:r>
              <a:rPr lang="en-IN" dirty="0" smtClean="0"/>
              <a:t>bits</a:t>
            </a:r>
          </a:p>
          <a:p>
            <a:r>
              <a:rPr lang="en-IN" b="1" dirty="0"/>
              <a:t>Priority encoder</a:t>
            </a:r>
            <a:r>
              <a:rPr lang="en-IN" dirty="0"/>
              <a:t> which is  used  in  the  multiple  load  and  store instruction </a:t>
            </a:r>
            <a:endParaRPr lang="en-IN" dirty="0" smtClean="0"/>
          </a:p>
          <a:p>
            <a:r>
              <a:rPr lang="en-IN" dirty="0"/>
              <a:t>S</a:t>
            </a:r>
            <a:r>
              <a:rPr lang="en-IN" dirty="0" smtClean="0"/>
              <a:t>pecial  </a:t>
            </a:r>
            <a:r>
              <a:rPr lang="en-IN" dirty="0"/>
              <a:t>registers like  the  </a:t>
            </a:r>
            <a:r>
              <a:rPr lang="en-IN" b="1" dirty="0"/>
              <a:t>instruction  register</a:t>
            </a:r>
            <a:r>
              <a:rPr lang="en-IN" dirty="0"/>
              <a:t>, memory data read and write register and memory address </a:t>
            </a:r>
            <a:r>
              <a:rPr lang="en-IN" dirty="0" smtClean="0"/>
              <a:t>register</a:t>
            </a:r>
            <a:endParaRPr lang="en-IN" dirty="0"/>
          </a:p>
        </p:txBody>
      </p:sp>
    </p:spTree>
    <p:extLst>
      <p:ext uri="{BB962C8B-B14F-4D97-AF65-F5344CB8AC3E}">
        <p14:creationId xmlns:p14="http://schemas.microsoft.com/office/powerpoint/2010/main" val="527848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57620" y="5429264"/>
            <a:ext cx="1721946" cy="369332"/>
          </a:xfrm>
          <a:prstGeom prst="rect">
            <a:avLst/>
          </a:prstGeom>
          <a:noFill/>
        </p:spPr>
        <p:txBody>
          <a:bodyPr wrap="none" rtlCol="0">
            <a:spAutoFit/>
          </a:bodyPr>
          <a:lstStyle/>
          <a:p>
            <a:r>
              <a:rPr lang="en-US" dirty="0" smtClean="0"/>
              <a:t>De-modulation</a:t>
            </a:r>
            <a:endParaRPr lang="en-IN" dirty="0"/>
          </a:p>
        </p:txBody>
      </p:sp>
      <p:pic>
        <p:nvPicPr>
          <p:cNvPr id="7" name="Content Placeholder 6"/>
          <p:cNvPicPr>
            <a:picLocks noGrp="1"/>
          </p:cNvPicPr>
          <p:nvPr>
            <p:ph idx="1"/>
          </p:nvPr>
        </p:nvPicPr>
        <p:blipFill>
          <a:blip r:embed="rId2" cstate="print"/>
          <a:srcRect/>
          <a:stretch>
            <a:fillRect/>
          </a:stretch>
        </p:blipFill>
        <p:spPr bwMode="auto">
          <a:xfrm>
            <a:off x="683568" y="980729"/>
            <a:ext cx="7776863" cy="53438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ARM registers</a:t>
            </a:r>
            <a:endParaRPr lang="en-IN" dirty="0"/>
          </a:p>
        </p:txBody>
      </p:sp>
      <p:sp>
        <p:nvSpPr>
          <p:cNvPr id="4" name="Content Placeholder 3"/>
          <p:cNvSpPr>
            <a:spLocks noGrp="1"/>
          </p:cNvSpPr>
          <p:nvPr>
            <p:ph idx="1"/>
          </p:nvPr>
        </p:nvSpPr>
        <p:spPr/>
        <p:txBody>
          <a:bodyPr/>
          <a:lstStyle/>
          <a:p>
            <a:r>
              <a:rPr lang="en-IN" dirty="0"/>
              <a:t>ARM has a total of  37 registers </a:t>
            </a:r>
            <a:endParaRPr lang="en-IN" dirty="0" smtClean="0"/>
          </a:p>
          <a:p>
            <a:r>
              <a:rPr lang="en-IN" dirty="0" smtClean="0"/>
              <a:t>31 </a:t>
            </a:r>
            <a:r>
              <a:rPr lang="en-IN" dirty="0"/>
              <a:t>are general-purpose registers of 32-bits, and   six  status registers </a:t>
            </a:r>
            <a:r>
              <a:rPr lang="en-IN" dirty="0" smtClean="0"/>
              <a:t>.</a:t>
            </a:r>
          </a:p>
          <a:p>
            <a:r>
              <a:rPr lang="en-IN" dirty="0"/>
              <a:t>only 16  registers are available to the </a:t>
            </a:r>
            <a:r>
              <a:rPr lang="en-IN" dirty="0" smtClean="0"/>
              <a:t>users.</a:t>
            </a:r>
          </a:p>
          <a:p>
            <a:r>
              <a:rPr lang="en-IN" dirty="0"/>
              <a:t>15 registers are used to speed up exception </a:t>
            </a:r>
            <a:r>
              <a:rPr lang="en-IN" dirty="0" smtClean="0"/>
              <a:t>processing.</a:t>
            </a:r>
          </a:p>
          <a:p>
            <a:r>
              <a:rPr lang="en-IN" dirty="0"/>
              <a:t>T</a:t>
            </a:r>
            <a:r>
              <a:rPr lang="en-IN" dirty="0" smtClean="0"/>
              <a:t>wo </a:t>
            </a:r>
            <a:r>
              <a:rPr lang="en-IN" dirty="0"/>
              <a:t>program status registers: CPSR and SPSR</a:t>
            </a:r>
            <a:r>
              <a:rPr lang="en-IN" i="1" dirty="0"/>
              <a:t> </a:t>
            </a:r>
            <a:r>
              <a:rPr lang="en-IN" dirty="0"/>
              <a:t>(the current and saved program status registers, respectively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4"/>
            <a:ext cx="8229600" cy="4839816"/>
          </a:xfrm>
        </p:spPr>
        <p:txBody>
          <a:bodyPr/>
          <a:lstStyle/>
          <a:p>
            <a:r>
              <a:rPr lang="en-IN" dirty="0"/>
              <a:t>In ARM state the registers r0 to r13</a:t>
            </a:r>
            <a:r>
              <a:rPr lang="en-IN" i="1" dirty="0"/>
              <a:t> </a:t>
            </a:r>
            <a:r>
              <a:rPr lang="en-IN" dirty="0"/>
              <a:t>are orthogonal—any instruction that you can apply to  r0</a:t>
            </a:r>
            <a:r>
              <a:rPr lang="en-IN" i="1" dirty="0"/>
              <a:t> </a:t>
            </a:r>
            <a:r>
              <a:rPr lang="en-IN" dirty="0"/>
              <a:t>you can equally well apply to any of the other registers</a:t>
            </a:r>
            <a:r>
              <a:rPr lang="en-IN" dirty="0" smtClean="0"/>
              <a:t>.</a:t>
            </a:r>
          </a:p>
          <a:p>
            <a:r>
              <a:rPr lang="en-IN" dirty="0"/>
              <a:t>In addition to this register bank ,there is also one 32-bit Current Program status Register(CPSR)</a:t>
            </a:r>
          </a:p>
          <a:p>
            <a:endParaRPr lang="en-IN" dirty="0"/>
          </a:p>
          <a:p>
            <a:endParaRPr lang="en-IN" dirty="0"/>
          </a:p>
        </p:txBody>
      </p:sp>
      <p:pic>
        <p:nvPicPr>
          <p:cNvPr id="5" name="Picture 4"/>
          <p:cNvPicPr/>
          <p:nvPr/>
        </p:nvPicPr>
        <p:blipFill>
          <a:blip r:embed="rId2" cstate="print"/>
          <a:srcRect/>
          <a:stretch>
            <a:fillRect/>
          </a:stretch>
        </p:blipFill>
        <p:spPr bwMode="auto">
          <a:xfrm>
            <a:off x="1043608" y="3789040"/>
            <a:ext cx="6840760" cy="152591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268760"/>
            <a:ext cx="8229600" cy="4389120"/>
          </a:xfrm>
        </p:spPr>
        <p:txBody>
          <a:bodyPr>
            <a:normAutofit/>
          </a:bodyPr>
          <a:lstStyle/>
          <a:p>
            <a:r>
              <a:rPr lang="en-IN" dirty="0"/>
              <a:t>In the 15 registers ,the r13 acts as a stack pointer register and r14 acts as a link register and r15 acts as a program counter </a:t>
            </a:r>
            <a:r>
              <a:rPr lang="en-IN" dirty="0" smtClean="0"/>
              <a:t>register.</a:t>
            </a:r>
          </a:p>
          <a:p>
            <a:r>
              <a:rPr lang="en-IN" dirty="0"/>
              <a:t>Register 14 is the Link Register</a:t>
            </a:r>
            <a:r>
              <a:rPr lang="en-IN" i="1" dirty="0"/>
              <a:t> </a:t>
            </a:r>
            <a:r>
              <a:rPr lang="en-IN" dirty="0"/>
              <a:t>(LR). This register holds the address of the next instruction after a Branch and Link (BL or BLX) instruction, which is the instruction used to make a subroutine call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p:cNvPicPr>
          <p:nvPr>
            <p:ph idx="1"/>
          </p:nvPr>
        </p:nvPicPr>
        <p:blipFill>
          <a:blip r:embed="rId2" cstate="print"/>
          <a:srcRect/>
          <a:stretch>
            <a:fillRect/>
          </a:stretch>
        </p:blipFill>
        <p:spPr bwMode="auto">
          <a:xfrm>
            <a:off x="457200" y="1484784"/>
            <a:ext cx="8229600" cy="4171265"/>
          </a:xfrm>
          <a:prstGeom prst="rect">
            <a:avLst/>
          </a:prstGeom>
          <a:noFill/>
          <a:ln w="9525">
            <a:noFill/>
            <a:miter lim="800000"/>
            <a:headEnd/>
            <a:tailEnd/>
          </a:ln>
        </p:spPr>
      </p:pic>
    </p:spTree>
    <p:extLst>
      <p:ext uri="{BB962C8B-B14F-4D97-AF65-F5344CB8AC3E}">
        <p14:creationId xmlns:p14="http://schemas.microsoft.com/office/powerpoint/2010/main" val="4057337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ormAutofit fontScale="90000"/>
          </a:bodyPr>
          <a:lstStyle/>
          <a:p>
            <a:r>
              <a:rPr lang="en-US" dirty="0" smtClean="0"/>
              <a:t>Processor modes</a:t>
            </a:r>
            <a:endParaRPr lang="en-IN" dirty="0"/>
          </a:p>
        </p:txBody>
      </p:sp>
      <p:sp>
        <p:nvSpPr>
          <p:cNvPr id="4" name="Content Placeholder 3"/>
          <p:cNvSpPr>
            <a:spLocks noGrp="1"/>
          </p:cNvSpPr>
          <p:nvPr>
            <p:ph idx="1"/>
          </p:nvPr>
        </p:nvSpPr>
        <p:spPr>
          <a:xfrm>
            <a:off x="457200" y="1484784"/>
            <a:ext cx="8229600" cy="4839816"/>
          </a:xfrm>
        </p:spPr>
        <p:txBody>
          <a:bodyPr>
            <a:normAutofit fontScale="92500" lnSpcReduction="20000"/>
          </a:bodyPr>
          <a:lstStyle/>
          <a:p>
            <a:r>
              <a:rPr lang="en-IN" dirty="0"/>
              <a:t>seven processor modes </a:t>
            </a:r>
            <a:endParaRPr lang="en-IN" dirty="0" smtClean="0"/>
          </a:p>
          <a:p>
            <a:r>
              <a:rPr lang="en-IN" dirty="0"/>
              <a:t>Six  privileged modes abort, fast interrupt request, interrupt request, supervisor, system, and undefined </a:t>
            </a:r>
            <a:endParaRPr lang="en-IN" dirty="0" smtClean="0"/>
          </a:p>
          <a:p>
            <a:r>
              <a:rPr lang="en-IN" dirty="0"/>
              <a:t>one non-privileged mode  called user mode.</a:t>
            </a:r>
          </a:p>
          <a:p>
            <a:r>
              <a:rPr lang="en-IN" dirty="0"/>
              <a:t>The processor enters abort mode when there is a failed attempt to access </a:t>
            </a:r>
            <a:r>
              <a:rPr lang="en-IN" dirty="0" smtClean="0"/>
              <a:t>memory</a:t>
            </a:r>
          </a:p>
          <a:p>
            <a:r>
              <a:rPr lang="en-IN" dirty="0"/>
              <a:t>Supervisor mode is the mode that the processor is in after reset </a:t>
            </a:r>
            <a:r>
              <a:rPr lang="en-IN" dirty="0" smtClean="0"/>
              <a:t>.</a:t>
            </a:r>
          </a:p>
          <a:p>
            <a:r>
              <a:rPr lang="en-IN" dirty="0"/>
              <a:t>System mode is a special version of user mode that allows full read-write access to the </a:t>
            </a:r>
            <a:r>
              <a:rPr lang="en-IN" dirty="0" smtClean="0"/>
              <a:t>CPSR.</a:t>
            </a:r>
          </a:p>
          <a:p>
            <a:r>
              <a:rPr lang="en-IN" dirty="0"/>
              <a:t>Undefined mode is used when the processor encounters an instruction that is undefined or not supported by the </a:t>
            </a:r>
            <a:r>
              <a:rPr lang="en-IN" dirty="0" smtClean="0"/>
              <a:t>implementation</a:t>
            </a:r>
          </a:p>
          <a:p>
            <a:r>
              <a:rPr lang="en-IN" dirty="0"/>
              <a:t>User mode is used for programs and applications.</a:t>
            </a:r>
          </a:p>
          <a:p>
            <a:endParaRPr lang="en-IN" dirty="0" smtClean="0"/>
          </a:p>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581772"/>
          </a:xfrm>
        </p:spPr>
        <p:txBody>
          <a:bodyPr>
            <a:normAutofit fontScale="90000"/>
          </a:bodyPr>
          <a:lstStyle/>
          <a:p>
            <a:r>
              <a:rPr lang="en-US" dirty="0" smtClean="0"/>
              <a:t>Banked registers</a:t>
            </a:r>
            <a:endParaRPr lang="en-IN" dirty="0"/>
          </a:p>
        </p:txBody>
      </p:sp>
      <p:sp>
        <p:nvSpPr>
          <p:cNvPr id="5" name="Content Placeholder 4"/>
          <p:cNvSpPr>
            <a:spLocks noGrp="1"/>
          </p:cNvSpPr>
          <p:nvPr>
            <p:ph idx="1"/>
          </p:nvPr>
        </p:nvSpPr>
        <p:spPr>
          <a:xfrm>
            <a:off x="457200" y="1428736"/>
            <a:ext cx="8229600" cy="4895864"/>
          </a:xfrm>
        </p:spPr>
        <p:txBody>
          <a:bodyPr>
            <a:normAutofit/>
          </a:bodyPr>
          <a:lstStyle/>
          <a:p>
            <a:r>
              <a:rPr lang="en-IN" dirty="0"/>
              <a:t>32 registers </a:t>
            </a:r>
            <a:endParaRPr lang="en-IN" dirty="0" smtClean="0"/>
          </a:p>
          <a:p>
            <a:r>
              <a:rPr lang="en-IN" dirty="0"/>
              <a:t>20 registers are hidden from a program at different times. These registers are called banked registers</a:t>
            </a:r>
            <a:r>
              <a:rPr lang="en-IN" i="1" dirty="0"/>
              <a:t> </a:t>
            </a:r>
            <a:endParaRPr lang="en-IN" i="1" dirty="0" smtClean="0"/>
          </a:p>
          <a:p>
            <a:r>
              <a:rPr lang="en-IN" dirty="0"/>
              <a:t>for example, abort mode has banked registers   r13_abt , r14_abt and </a:t>
            </a:r>
            <a:r>
              <a:rPr lang="en-IN" dirty="0" err="1"/>
              <a:t>spsr</a:t>
            </a:r>
            <a:r>
              <a:rPr lang="en-IN" dirty="0"/>
              <a:t> _</a:t>
            </a:r>
            <a:r>
              <a:rPr lang="en-IN" dirty="0" smtClean="0"/>
              <a:t>abt.</a:t>
            </a:r>
          </a:p>
          <a:p>
            <a:r>
              <a:rPr lang="en-US" dirty="0" smtClean="0"/>
              <a:t>T=1 the processor is in thumb state.</a:t>
            </a:r>
          </a:p>
          <a:p>
            <a:r>
              <a:rPr lang="en-US" dirty="0" smtClean="0"/>
              <a:t>T=o the processor is in ARM state and execute ARM instructions.</a:t>
            </a:r>
            <a:endParaRPr lang="en-IN" dirty="0"/>
          </a:p>
        </p:txBody>
      </p:sp>
    </p:spTree>
    <p:extLst>
      <p:ext uri="{BB962C8B-B14F-4D97-AF65-F5344CB8AC3E}">
        <p14:creationId xmlns:p14="http://schemas.microsoft.com/office/powerpoint/2010/main" val="30107773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052736"/>
            <a:ext cx="8229600" cy="5271864"/>
          </a:xfrm>
        </p:spPr>
        <p:txBody>
          <a:bodyPr>
            <a:normAutofit lnSpcReduction="10000"/>
          </a:bodyPr>
          <a:lstStyle/>
          <a:p>
            <a:r>
              <a:rPr lang="en-IN" dirty="0"/>
              <a:t>V, C , Z , N are the Condition flags .</a:t>
            </a:r>
          </a:p>
          <a:p>
            <a:r>
              <a:rPr lang="en-IN" dirty="0"/>
              <a:t> </a:t>
            </a:r>
          </a:p>
          <a:p>
            <a:r>
              <a:rPr lang="en-IN" dirty="0"/>
              <a:t>V </a:t>
            </a:r>
            <a:r>
              <a:rPr lang="en-IN" dirty="0" smtClean="0"/>
              <a:t>(</a:t>
            </a:r>
            <a:r>
              <a:rPr lang="en-IN" dirty="0" err="1"/>
              <a:t>o</a:t>
            </a:r>
            <a:r>
              <a:rPr lang="en-IN" dirty="0" err="1" smtClean="0"/>
              <a:t>Verflow</a:t>
            </a:r>
            <a:r>
              <a:rPr lang="en-IN" dirty="0"/>
              <a:t>)  :  Set if   the result causes a signed overflow</a:t>
            </a:r>
          </a:p>
          <a:p>
            <a:r>
              <a:rPr lang="en-IN" dirty="0"/>
              <a:t>C (Carry)         :  Is set  when  the result causes an unsigned carry</a:t>
            </a:r>
          </a:p>
          <a:p>
            <a:r>
              <a:rPr lang="en-IN" dirty="0"/>
              <a:t>Z  (Zero)          :  This bit is set when  the  result after an arithmetic operation  is zero, </a:t>
            </a:r>
            <a:r>
              <a:rPr lang="en-IN" dirty="0" smtClean="0"/>
              <a:t>frequently </a:t>
            </a:r>
            <a:r>
              <a:rPr lang="en-IN" dirty="0"/>
              <a:t>used to indicate equality</a:t>
            </a:r>
          </a:p>
          <a:p>
            <a:r>
              <a:rPr lang="en-IN" dirty="0"/>
              <a:t>N (Negative)   : This bit is set when the  bit 31 of the result is a binary 1.</a:t>
            </a:r>
          </a:p>
          <a:p>
            <a:r>
              <a:rPr lang="en-IN" dirty="0"/>
              <a:t> </a:t>
            </a:r>
          </a:p>
          <a:p>
            <a:endParaRPr lang="en-IN" dirty="0"/>
          </a:p>
        </p:txBody>
      </p:sp>
    </p:spTree>
    <p:extLst>
      <p:ext uri="{BB962C8B-B14F-4D97-AF65-F5344CB8AC3E}">
        <p14:creationId xmlns:p14="http://schemas.microsoft.com/office/powerpoint/2010/main" val="6502997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76672"/>
            <a:ext cx="8229600" cy="720080"/>
          </a:xfrm>
        </p:spPr>
        <p:txBody>
          <a:bodyPr>
            <a:normAutofit fontScale="90000"/>
          </a:bodyPr>
          <a:lstStyle/>
          <a:p>
            <a:pPr algn="ctr"/>
            <a:r>
              <a:rPr lang="en-US" dirty="0" smtClean="0"/>
              <a:t>Pipeline</a:t>
            </a:r>
            <a:endParaRPr lang="en-IN" dirty="0"/>
          </a:p>
        </p:txBody>
      </p:sp>
      <p:sp>
        <p:nvSpPr>
          <p:cNvPr id="2" name="Content Placeholder 1"/>
          <p:cNvSpPr>
            <a:spLocks noGrp="1"/>
          </p:cNvSpPr>
          <p:nvPr>
            <p:ph idx="1"/>
          </p:nvPr>
        </p:nvSpPr>
        <p:spPr>
          <a:xfrm>
            <a:off x="457200" y="1340768"/>
            <a:ext cx="8229600" cy="4983832"/>
          </a:xfrm>
        </p:spPr>
        <p:txBody>
          <a:bodyPr/>
          <a:lstStyle/>
          <a:p>
            <a:r>
              <a:rPr lang="en-IN" dirty="0" smtClean="0"/>
              <a:t>It used </a:t>
            </a:r>
            <a:r>
              <a:rPr lang="en-IN" dirty="0"/>
              <a:t>by the  RISC processor  to execute instructions at an increased speed. </a:t>
            </a:r>
            <a:endParaRPr lang="en-IN" dirty="0" smtClean="0"/>
          </a:p>
          <a:p>
            <a:r>
              <a:rPr lang="en-IN" dirty="0"/>
              <a:t>This  pipeline speeds up execution by fetching the next instruction while other instructions are being decoded and </a:t>
            </a:r>
            <a:r>
              <a:rPr lang="en-IN" dirty="0" smtClean="0"/>
              <a:t>executed.</a:t>
            </a:r>
          </a:p>
          <a:p>
            <a:r>
              <a:rPr lang="en-IN" dirty="0"/>
              <a:t>The ARM7 processor has a three stage pipelining architecture namely Fetch , Decode and Execute</a:t>
            </a:r>
            <a:r>
              <a:rPr lang="en-IN" dirty="0" smtClean="0"/>
              <a:t>.</a:t>
            </a:r>
          </a:p>
          <a:p>
            <a:r>
              <a:rPr lang="en-IN" dirty="0" smtClean="0"/>
              <a:t>ARM </a:t>
            </a:r>
            <a:r>
              <a:rPr lang="en-IN" dirty="0"/>
              <a:t>9 has five stage Pipe line </a:t>
            </a:r>
            <a:r>
              <a:rPr lang="en-IN" dirty="0" smtClean="0"/>
              <a:t>architecture.</a:t>
            </a:r>
          </a:p>
          <a:p>
            <a:endParaRPr lang="en-IN" dirty="0" smtClean="0"/>
          </a:p>
          <a:p>
            <a:endParaRPr lang="en-IN" dirty="0"/>
          </a:p>
        </p:txBody>
      </p:sp>
      <p:pic>
        <p:nvPicPr>
          <p:cNvPr id="7" name="Picture 6"/>
          <p:cNvPicPr/>
          <p:nvPr/>
        </p:nvPicPr>
        <p:blipFill>
          <a:blip r:embed="rId2" cstate="print"/>
          <a:srcRect/>
          <a:stretch>
            <a:fillRect/>
          </a:stretch>
        </p:blipFill>
        <p:spPr bwMode="auto">
          <a:xfrm>
            <a:off x="1763688" y="4797152"/>
            <a:ext cx="5934075" cy="18322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548680"/>
            <a:ext cx="8075240" cy="1298408"/>
          </a:xfrm>
        </p:spPr>
        <p:txBody>
          <a:bodyPr>
            <a:normAutofit fontScale="90000"/>
          </a:bodyPr>
          <a:lstStyle/>
          <a:p>
            <a:r>
              <a:rPr lang="en-US" b="1" dirty="0" smtClean="0"/>
              <a:t>ARM PROCESSOR:</a:t>
            </a:r>
            <a:r>
              <a:rPr lang="en-IN" dirty="0" smtClean="0"/>
              <a:t/>
            </a:r>
            <a:br>
              <a:rPr lang="en-IN" dirty="0" smtClean="0"/>
            </a:br>
            <a:endParaRPr lang="en-IN" dirty="0"/>
          </a:p>
        </p:txBody>
      </p:sp>
      <p:sp>
        <p:nvSpPr>
          <p:cNvPr id="5" name="Content Placeholder 4"/>
          <p:cNvSpPr>
            <a:spLocks noGrp="1"/>
          </p:cNvSpPr>
          <p:nvPr>
            <p:ph idx="1"/>
          </p:nvPr>
        </p:nvSpPr>
        <p:spPr>
          <a:xfrm>
            <a:off x="457200" y="1285860"/>
            <a:ext cx="8229600" cy="5038740"/>
          </a:xfrm>
        </p:spPr>
        <p:txBody>
          <a:bodyPr>
            <a:normAutofit/>
          </a:bodyPr>
          <a:lstStyle/>
          <a:p>
            <a:endParaRPr lang="en-US" sz="2800" dirty="0"/>
          </a:p>
          <a:p>
            <a:pPr lvl="0"/>
            <a:r>
              <a:rPr lang="en-IN" dirty="0"/>
              <a:t>The ARM was originally developed at Acorn Computers Limited of Cambridge , England, between 1983 and 1985</a:t>
            </a:r>
            <a:r>
              <a:rPr lang="en-US" dirty="0" smtClean="0"/>
              <a:t>.</a:t>
            </a:r>
            <a:endParaRPr lang="en-IN" dirty="0" smtClean="0"/>
          </a:p>
          <a:p>
            <a:pPr lvl="0"/>
            <a:r>
              <a:rPr lang="en-IN" dirty="0" smtClean="0"/>
              <a:t>It </a:t>
            </a:r>
            <a:r>
              <a:rPr lang="en-IN" dirty="0"/>
              <a:t>was the first RISC microprocessor developed for commercial use and has some significant differences from subsequent RISC architectures</a:t>
            </a:r>
            <a:r>
              <a:rPr lang="en-US" dirty="0" smtClean="0"/>
              <a:t>.</a:t>
            </a:r>
            <a:endParaRPr lang="en-IN" dirty="0" smtClean="0"/>
          </a:p>
          <a:p>
            <a:r>
              <a:rPr lang="en-IN" dirty="0"/>
              <a:t>The ARM is supported by a toolkit which includes an instruction set emulator for hardware modelling and software testing and benchmarking, an assembler, C and C++ compilers, a linker and a symbolic debugger.</a:t>
            </a:r>
          </a:p>
          <a:p>
            <a:pPr marL="0" lvl="0" indent="0">
              <a:buNone/>
            </a:pPr>
            <a:endParaRPr lang="en-IN"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7758138" cy="667512"/>
          </a:xfrm>
        </p:spPr>
        <p:txBody>
          <a:bodyPr>
            <a:normAutofit fontScale="90000"/>
          </a:bodyPr>
          <a:lstStyle/>
          <a:p>
            <a:pPr algn="ctr"/>
            <a:r>
              <a:rPr lang="en-US" dirty="0"/>
              <a:t>E</a:t>
            </a:r>
            <a:r>
              <a:rPr lang="en-US" dirty="0" smtClean="0"/>
              <a:t>xample</a:t>
            </a:r>
            <a:endParaRPr lang="en-IN" dirty="0"/>
          </a:p>
        </p:txBody>
      </p:sp>
      <p:sp>
        <p:nvSpPr>
          <p:cNvPr id="3" name="Content Placeholder 2"/>
          <p:cNvSpPr>
            <a:spLocks noGrp="1"/>
          </p:cNvSpPr>
          <p:nvPr>
            <p:ph idx="1"/>
          </p:nvPr>
        </p:nvSpPr>
        <p:spPr>
          <a:xfrm>
            <a:off x="457200" y="1340768"/>
            <a:ext cx="8229600" cy="4983832"/>
          </a:xfrm>
        </p:spPr>
        <p:txBody>
          <a:bodyPr>
            <a:normAutofit fontScale="92500" lnSpcReduction="10000"/>
          </a:bodyPr>
          <a:lstStyle/>
          <a:p>
            <a:pPr marL="0" lvl="0" indent="0">
              <a:buNone/>
            </a:pPr>
            <a:endParaRPr lang="en-IN" dirty="0" smtClean="0"/>
          </a:p>
          <a:p>
            <a:r>
              <a:rPr lang="en-IN" dirty="0" smtClean="0"/>
              <a:t>let </a:t>
            </a:r>
            <a:r>
              <a:rPr lang="en-IN" dirty="0"/>
              <a:t>us consider that there are three instructions Compare, Subtract and Add</a:t>
            </a:r>
            <a:r>
              <a:rPr lang="en-IN" dirty="0" smtClean="0"/>
              <a:t>. </a:t>
            </a:r>
          </a:p>
          <a:p>
            <a:r>
              <a:rPr lang="en-IN" dirty="0" smtClean="0"/>
              <a:t>The </a:t>
            </a:r>
            <a:r>
              <a:rPr lang="en-IN" dirty="0"/>
              <a:t>ARM7 processor fetches the first instruction CMP  in the first cycle and during the second cycle it decodes the CMP instruction and at the same time it will fetch the SUB instruction. </a:t>
            </a:r>
            <a:endParaRPr lang="en-IN" dirty="0" smtClean="0"/>
          </a:p>
          <a:p>
            <a:r>
              <a:rPr lang="en-IN" dirty="0" smtClean="0"/>
              <a:t>During </a:t>
            </a:r>
            <a:r>
              <a:rPr lang="en-IN" dirty="0"/>
              <a:t>the third cycle it executes the CMP instruction  , while decoding the SUB instruction and also at the same time will fetch the third instruction ADD. This will improve the speed of operation. This leads to the concept of parallel processing </a:t>
            </a:r>
            <a:r>
              <a:rPr lang="en-IN" dirty="0" smtClean="0"/>
              <a:t>. </a:t>
            </a:r>
            <a:endParaRPr lang="en-IN" dirty="0"/>
          </a:p>
          <a:p>
            <a:r>
              <a:rPr lang="en-US" dirty="0" smtClean="0"/>
              <a:t>.</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750" y="534103"/>
            <a:ext cx="7819025" cy="819912"/>
          </a:xfrm>
        </p:spPr>
        <p:txBody>
          <a:bodyPr>
            <a:normAutofit/>
          </a:bodyPr>
          <a:lstStyle/>
          <a:p>
            <a:pPr algn="ctr"/>
            <a:r>
              <a:rPr lang="en-US" sz="4000" dirty="0" smtClean="0"/>
              <a:t>Table</a:t>
            </a:r>
            <a:endParaRPr lang="en-IN" sz="4000" dirty="0"/>
          </a:p>
        </p:txBody>
      </p:sp>
      <p:sp>
        <p:nvSpPr>
          <p:cNvPr id="4" name="TextBox 3">
            <a:extLst>
              <a:ext uri="{FF2B5EF4-FFF2-40B4-BE49-F238E27FC236}">
                <a16:creationId xmlns:a16="http://schemas.microsoft.com/office/drawing/2014/main" xmlns="" id="{0DAC43E1-DF8B-4DDE-B9B5-EFEF331AE1B7}"/>
              </a:ext>
            </a:extLst>
          </p:cNvPr>
          <p:cNvSpPr txBox="1"/>
          <p:nvPr/>
        </p:nvSpPr>
        <p:spPr>
          <a:xfrm>
            <a:off x="304800" y="3657600"/>
            <a:ext cx="3962400" cy="584775"/>
          </a:xfrm>
          <a:prstGeom prst="rect">
            <a:avLst/>
          </a:prstGeom>
          <a:noFill/>
        </p:spPr>
        <p:txBody>
          <a:bodyPr wrap="square" rtlCol="0">
            <a:spAutoFit/>
          </a:bodyPr>
          <a:lstStyle/>
          <a:p>
            <a:r>
              <a:rPr lang="en-US" sz="3200" b="1" dirty="0" smtClean="0"/>
              <a:t>:</a:t>
            </a:r>
            <a:endParaRPr lang="en-US" sz="3200" b="1" dirty="0"/>
          </a:p>
        </p:txBody>
      </p:sp>
      <p:pic>
        <p:nvPicPr>
          <p:cNvPr id="5" name="Content Placeholder 4"/>
          <p:cNvPicPr>
            <a:picLocks noGrp="1"/>
          </p:cNvPicPr>
          <p:nvPr>
            <p:ph idx="1"/>
          </p:nvPr>
        </p:nvPicPr>
        <p:blipFill>
          <a:blip r:embed="rId2" cstate="print"/>
          <a:srcRect/>
          <a:stretch>
            <a:fillRect/>
          </a:stretch>
        </p:blipFill>
        <p:spPr bwMode="auto">
          <a:xfrm>
            <a:off x="1259632" y="1700808"/>
            <a:ext cx="7128791" cy="30284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44824"/>
            <a:ext cx="8229600" cy="4389120"/>
          </a:xfrm>
        </p:spPr>
        <p:txBody>
          <a:bodyPr>
            <a:normAutofit fontScale="92500"/>
          </a:bodyPr>
          <a:lstStyle/>
          <a:p>
            <a:r>
              <a:rPr lang="en-IN" sz="2800" dirty="0" smtClean="0"/>
              <a:t>The </a:t>
            </a:r>
            <a:r>
              <a:rPr lang="en-IN" sz="2800" dirty="0"/>
              <a:t>ARM architecture supports seven types of exceptions.</a:t>
            </a:r>
          </a:p>
          <a:p>
            <a:r>
              <a:rPr lang="en-IN" sz="2800" dirty="0" err="1"/>
              <a:t>i.Reset</a:t>
            </a:r>
            <a:endParaRPr lang="en-IN" sz="2800" dirty="0"/>
          </a:p>
          <a:p>
            <a:r>
              <a:rPr lang="en-IN" sz="2800" dirty="0"/>
              <a:t> </a:t>
            </a:r>
            <a:r>
              <a:rPr lang="en-IN" sz="2800" dirty="0" err="1"/>
              <a:t>ii.Undefined</a:t>
            </a:r>
            <a:r>
              <a:rPr lang="en-IN" sz="2800" dirty="0"/>
              <a:t> Instruction </a:t>
            </a:r>
          </a:p>
          <a:p>
            <a:r>
              <a:rPr lang="en-IN" sz="2800" dirty="0"/>
              <a:t> </a:t>
            </a:r>
            <a:r>
              <a:rPr lang="en-IN" sz="2800" dirty="0" err="1"/>
              <a:t>iii.Software</a:t>
            </a:r>
            <a:r>
              <a:rPr lang="en-IN" sz="2800" dirty="0"/>
              <a:t> Interrupt(SWI) </a:t>
            </a:r>
          </a:p>
          <a:p>
            <a:r>
              <a:rPr lang="en-IN" sz="2800" dirty="0"/>
              <a:t>iv. Pre-fetch abort(Instruction Fetch memory fault) </a:t>
            </a:r>
          </a:p>
          <a:p>
            <a:r>
              <a:rPr lang="en-IN" sz="2800" dirty="0" err="1"/>
              <a:t>v.Data</a:t>
            </a:r>
            <a:r>
              <a:rPr lang="en-IN" sz="2800" dirty="0"/>
              <a:t> abort (Data access memory fault)</a:t>
            </a:r>
          </a:p>
          <a:p>
            <a:r>
              <a:rPr lang="en-IN" sz="2800" dirty="0"/>
              <a:t> vi. IRQ(normal Interrupt) </a:t>
            </a:r>
          </a:p>
          <a:p>
            <a:r>
              <a:rPr lang="en-IN" sz="2800" dirty="0"/>
              <a:t>vii. FIQ (Fast Interrupt request).</a:t>
            </a:r>
          </a:p>
          <a:p>
            <a:endParaRPr lang="en-US" sz="2800" dirty="0" smtClean="0"/>
          </a:p>
          <a:p>
            <a:pPr>
              <a:buNone/>
            </a:pPr>
            <a:endParaRPr lang="en-US" sz="3200" dirty="0"/>
          </a:p>
          <a:p>
            <a:pPr>
              <a:buNone/>
            </a:pPr>
            <a:endParaRPr lang="en-IN" dirty="0"/>
          </a:p>
        </p:txBody>
      </p:sp>
      <p:sp>
        <p:nvSpPr>
          <p:cNvPr id="8" name="Title 7"/>
          <p:cNvSpPr txBox="1">
            <a:spLocks noGrp="1"/>
          </p:cNvSpPr>
          <p:nvPr>
            <p:ph type="title"/>
          </p:nvPr>
        </p:nvSpPr>
        <p:spPr>
          <a:xfrm>
            <a:off x="457200" y="262039"/>
            <a:ext cx="8229600" cy="1585049"/>
          </a:xfrm>
          <a:prstGeom prst="rect">
            <a:avLst/>
          </a:prstGeom>
          <a:noFill/>
        </p:spPr>
        <p:txBody>
          <a:bodyPr wrap="square" rtlCol="0">
            <a:spAutoFit/>
          </a:bodyPr>
          <a:lstStyle/>
          <a:p>
            <a:r>
              <a:rPr lang="en-IN" b="1" dirty="0"/>
              <a:t>Exceptions, Interrupts, and the Vector Table </a:t>
            </a: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43240" y="5857892"/>
            <a:ext cx="2571768" cy="369332"/>
          </a:xfrm>
          <a:prstGeom prst="rect">
            <a:avLst/>
          </a:prstGeom>
          <a:noFill/>
        </p:spPr>
        <p:txBody>
          <a:bodyPr wrap="square" rtlCol="0">
            <a:spAutoFit/>
          </a:bodyPr>
          <a:lstStyle/>
          <a:p>
            <a:r>
              <a:rPr lang="en-US" dirty="0" smtClean="0"/>
              <a:t>Output wave forms</a:t>
            </a:r>
            <a:endParaRPr lang="en-IN" dirty="0"/>
          </a:p>
        </p:txBody>
      </p:sp>
      <p:sp>
        <p:nvSpPr>
          <p:cNvPr id="4" name="Content Placeholder 3"/>
          <p:cNvSpPr>
            <a:spLocks noGrp="1"/>
          </p:cNvSpPr>
          <p:nvPr>
            <p:ph idx="1"/>
          </p:nvPr>
        </p:nvSpPr>
        <p:spPr>
          <a:xfrm>
            <a:off x="457200" y="548680"/>
            <a:ext cx="8229600" cy="5775920"/>
          </a:xfrm>
        </p:spPr>
        <p:txBody>
          <a:bodyPr>
            <a:normAutofit fontScale="92500" lnSpcReduction="10000"/>
          </a:bodyPr>
          <a:lstStyle/>
          <a:p>
            <a:r>
              <a:rPr lang="en-IN" dirty="0"/>
              <a:t>Reset vector</a:t>
            </a:r>
            <a:r>
              <a:rPr lang="en-IN" i="1" dirty="0"/>
              <a:t> </a:t>
            </a:r>
            <a:r>
              <a:rPr lang="en-IN" dirty="0"/>
              <a:t>is the location of the first instruction executed by the processor when power is applied. This instruction branches to the initialization code</a:t>
            </a:r>
            <a:r>
              <a:rPr lang="en-IN" dirty="0" smtClean="0"/>
              <a:t>.</a:t>
            </a:r>
          </a:p>
          <a:p>
            <a:r>
              <a:rPr lang="en-IN" dirty="0"/>
              <a:t>Undefined instruction vector</a:t>
            </a:r>
            <a:r>
              <a:rPr lang="en-IN" i="1" dirty="0"/>
              <a:t> </a:t>
            </a:r>
            <a:r>
              <a:rPr lang="en-IN" dirty="0"/>
              <a:t>is used when the processor cannot decode an </a:t>
            </a:r>
            <a:r>
              <a:rPr lang="en-IN" dirty="0" smtClean="0"/>
              <a:t>instruction.</a:t>
            </a:r>
            <a:endParaRPr lang="en-IN" dirty="0"/>
          </a:p>
          <a:p>
            <a:r>
              <a:rPr lang="en-IN" dirty="0"/>
              <a:t> Software interrupt vector</a:t>
            </a:r>
            <a:r>
              <a:rPr lang="en-IN" i="1" dirty="0"/>
              <a:t> </a:t>
            </a:r>
            <a:r>
              <a:rPr lang="en-IN" dirty="0"/>
              <a:t>is called when you execute a SWI instruction. The SWI instruction is frequently used as the mechanism to invoke an operating system routine.</a:t>
            </a:r>
          </a:p>
          <a:p>
            <a:r>
              <a:rPr lang="en-IN" dirty="0"/>
              <a:t>Pre-fetch abort vector</a:t>
            </a:r>
            <a:r>
              <a:rPr lang="en-IN" i="1" dirty="0"/>
              <a:t> </a:t>
            </a:r>
            <a:r>
              <a:rPr lang="en-IN" dirty="0"/>
              <a:t>occurs when the processor attempts to fetch an instruction from an address </a:t>
            </a:r>
            <a:endParaRPr lang="en-IN" dirty="0" smtClean="0"/>
          </a:p>
          <a:p>
            <a:r>
              <a:rPr lang="en-IN" dirty="0"/>
              <a:t>Data abort vector</a:t>
            </a:r>
            <a:r>
              <a:rPr lang="en-IN" i="1" dirty="0"/>
              <a:t> </a:t>
            </a:r>
            <a:r>
              <a:rPr lang="en-IN" dirty="0"/>
              <a:t>is similar to a  </a:t>
            </a:r>
            <a:r>
              <a:rPr lang="en-IN" dirty="0" err="1"/>
              <a:t>prefetch</a:t>
            </a:r>
            <a:r>
              <a:rPr lang="en-IN" dirty="0"/>
              <a:t>  abort but is raised when an instruction attempts to access data memory without the correct access permissions.</a:t>
            </a:r>
          </a:p>
          <a:p>
            <a:r>
              <a:rPr lang="en-IN" dirty="0"/>
              <a:t> Interrupt request vector</a:t>
            </a:r>
            <a:r>
              <a:rPr lang="en-IN" i="1" dirty="0"/>
              <a:t> </a:t>
            </a:r>
            <a:r>
              <a:rPr lang="en-IN" dirty="0"/>
              <a:t>is used by external hardware to interrupt the normal execution flow of the </a:t>
            </a:r>
            <a:r>
              <a:rPr lang="en-IN" dirty="0" smtClean="0"/>
              <a:t>processor</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19928730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6186502" cy="533400"/>
          </a:xfrm>
        </p:spPr>
        <p:txBody>
          <a:bodyPr>
            <a:normAutofit/>
          </a:bodyPr>
          <a:lstStyle/>
          <a:p>
            <a:r>
              <a:rPr lang="en-US" sz="3200" dirty="0" smtClean="0"/>
              <a:t>                 </a:t>
            </a:r>
            <a:endParaRPr lang="en-IN" sz="3200" dirty="0"/>
          </a:p>
        </p:txBody>
      </p:sp>
      <p:sp>
        <p:nvSpPr>
          <p:cNvPr id="3" name="Content Placeholder 2"/>
          <p:cNvSpPr>
            <a:spLocks noGrp="1"/>
          </p:cNvSpPr>
          <p:nvPr>
            <p:ph idx="1"/>
          </p:nvPr>
        </p:nvSpPr>
        <p:spPr>
          <a:xfrm>
            <a:off x="500034" y="1214422"/>
            <a:ext cx="8229600" cy="5410200"/>
          </a:xfrm>
        </p:spPr>
        <p:txBody>
          <a:bodyPr>
            <a:normAutofit/>
          </a:bodyPr>
          <a:lstStyle/>
          <a:p>
            <a:pPr>
              <a:buNone/>
            </a:pPr>
            <a:r>
              <a:rPr lang="en-US" sz="2000" dirty="0" smtClean="0"/>
              <a:t>     </a:t>
            </a:r>
            <a:endParaRPr lang="en-IN" sz="2000" dirty="0"/>
          </a:p>
        </p:txBody>
      </p:sp>
      <p:graphicFrame>
        <p:nvGraphicFramePr>
          <p:cNvPr id="4" name="Table 3"/>
          <p:cNvGraphicFramePr>
            <a:graphicFrameLocks noGrp="1"/>
          </p:cNvGraphicFramePr>
          <p:nvPr>
            <p:extLst>
              <p:ext uri="{D42A27DB-BD31-4B8C-83A1-F6EECF244321}">
                <p14:modId xmlns:p14="http://schemas.microsoft.com/office/powerpoint/2010/main" val="4139528791"/>
              </p:ext>
            </p:extLst>
          </p:nvPr>
        </p:nvGraphicFramePr>
        <p:xfrm>
          <a:off x="1115616" y="1484784"/>
          <a:ext cx="7344816" cy="4608510"/>
        </p:xfrm>
        <a:graphic>
          <a:graphicData uri="http://schemas.openxmlformats.org/drawingml/2006/table">
            <a:tbl>
              <a:tblPr firstRow="1" firstCol="1" bandRow="1">
                <a:tableStyleId>{5C22544A-7EE6-4342-B048-85BDC9FD1C3A}</a:tableStyleId>
              </a:tblPr>
              <a:tblGrid>
                <a:gridCol w="2084760"/>
                <a:gridCol w="1587648"/>
                <a:gridCol w="1836204"/>
                <a:gridCol w="1836204"/>
              </a:tblGrid>
              <a:tr h="789574">
                <a:tc>
                  <a:txBody>
                    <a:bodyPr/>
                    <a:lstStyle/>
                    <a:p>
                      <a:pPr algn="ctr">
                        <a:lnSpc>
                          <a:spcPct val="150000"/>
                        </a:lnSpc>
                        <a:spcAft>
                          <a:spcPts val="0"/>
                        </a:spcAft>
                      </a:pPr>
                      <a:r>
                        <a:rPr lang="en-IN" sz="1200" dirty="0" err="1">
                          <a:effectLst/>
                        </a:rPr>
                        <a:t>Excdption</a:t>
                      </a:r>
                      <a:r>
                        <a:rPr lang="en-IN" sz="1200" dirty="0">
                          <a:effectLst/>
                        </a:rPr>
                        <a:t>  / Interrupt</a:t>
                      </a:r>
                      <a:endParaRPr lang="en-IN"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Name</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Address</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High Address</a:t>
                      </a:r>
                      <a:endParaRPr lang="en-IN" sz="110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Reset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RESET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0X00000000</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0Xffff0000</a:t>
                      </a:r>
                      <a:endParaRPr lang="en-IN" sz="1100">
                        <a:effectLst/>
                        <a:latin typeface="Calibri"/>
                        <a:ea typeface="Times New Roman"/>
                        <a:cs typeface="Times New Roman"/>
                      </a:endParaRPr>
                    </a:p>
                  </a:txBody>
                  <a:tcPr marL="68580" marR="68580" marT="0" marB="0"/>
                </a:tc>
              </a:tr>
              <a:tr h="789574">
                <a:tc>
                  <a:txBody>
                    <a:bodyPr/>
                    <a:lstStyle/>
                    <a:p>
                      <a:pPr algn="just">
                        <a:lnSpc>
                          <a:spcPct val="150000"/>
                        </a:lnSpc>
                        <a:spcAft>
                          <a:spcPts val="0"/>
                        </a:spcAft>
                      </a:pPr>
                      <a:r>
                        <a:rPr lang="en-IN" sz="1200">
                          <a:effectLst/>
                        </a:rPr>
                        <a:t>Undefined Instruction</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UNDEF</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0X00000004</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0Xffff0004</a:t>
                      </a:r>
                      <a:endParaRPr lang="en-IN" sz="110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Software Interrupt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SWI</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0X00000008</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0Xffff0008</a:t>
                      </a:r>
                      <a:endParaRPr lang="en-IN" sz="1100" dirty="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Pre-fetch Abort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PABT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0X0000000C</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0Xffff000c</a:t>
                      </a:r>
                      <a:endParaRPr lang="en-IN" sz="110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Data Abort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DABT</a:t>
                      </a:r>
                      <a:endParaRPr lang="en-IN"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0X00000010</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0Xffff0010</a:t>
                      </a:r>
                      <a:endParaRPr lang="en-IN" sz="110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Reserved</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0X00000014</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0Xffff0014</a:t>
                      </a:r>
                      <a:endParaRPr lang="en-IN" sz="1100">
                        <a:effectLst/>
                        <a:latin typeface="Calibri"/>
                        <a:ea typeface="Times New Roman"/>
                        <a:cs typeface="Times New Roman"/>
                      </a:endParaRPr>
                    </a:p>
                  </a:txBody>
                  <a:tcPr marL="68580" marR="68580" marT="0" marB="0"/>
                </a:tc>
              </a:tr>
              <a:tr h="373298">
                <a:tc>
                  <a:txBody>
                    <a:bodyPr/>
                    <a:lstStyle/>
                    <a:p>
                      <a:pPr algn="just">
                        <a:lnSpc>
                          <a:spcPct val="150000"/>
                        </a:lnSpc>
                        <a:spcAft>
                          <a:spcPts val="0"/>
                        </a:spcAft>
                      </a:pPr>
                      <a:r>
                        <a:rPr lang="en-IN" sz="1200">
                          <a:effectLst/>
                        </a:rPr>
                        <a:t>Interrupt Request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IRQ</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0X00000018</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0Xffff0018</a:t>
                      </a:r>
                      <a:endParaRPr lang="en-IN" sz="1100">
                        <a:effectLst/>
                        <a:latin typeface="Calibri"/>
                        <a:ea typeface="Times New Roman"/>
                        <a:cs typeface="Times New Roman"/>
                      </a:endParaRPr>
                    </a:p>
                  </a:txBody>
                  <a:tcPr marL="68580" marR="68580" marT="0" marB="0"/>
                </a:tc>
              </a:tr>
              <a:tr h="789574">
                <a:tc>
                  <a:txBody>
                    <a:bodyPr/>
                    <a:lstStyle/>
                    <a:p>
                      <a:pPr algn="just">
                        <a:lnSpc>
                          <a:spcPct val="150000"/>
                        </a:lnSpc>
                        <a:spcAft>
                          <a:spcPts val="0"/>
                        </a:spcAft>
                      </a:pPr>
                      <a:r>
                        <a:rPr lang="en-IN" sz="1200">
                          <a:effectLst/>
                        </a:rPr>
                        <a:t>Fast Interrupt Request</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FIQ</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0X0000001C</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0Xffff001c</a:t>
                      </a:r>
                      <a:endParaRPr lang="en-IN" sz="1100" dirty="0">
                        <a:effectLst/>
                        <a:latin typeface="Calibri"/>
                        <a:ea typeface="Times New Roman"/>
                        <a:cs typeface="Times New Roman"/>
                      </a:endParaRPr>
                    </a:p>
                  </a:txBody>
                  <a:tcPr marL="68580" marR="68580" marT="0" marB="0"/>
                </a:tc>
              </a:tr>
            </a:tbl>
          </a:graphicData>
        </a:graphic>
      </p:graphicFrame>
      <p:sp>
        <p:nvSpPr>
          <p:cNvPr id="5" name="TextBox 4"/>
          <p:cNvSpPr txBox="1"/>
          <p:nvPr/>
        </p:nvSpPr>
        <p:spPr>
          <a:xfrm>
            <a:off x="3203848" y="980728"/>
            <a:ext cx="1630190" cy="369332"/>
          </a:xfrm>
          <a:prstGeom prst="rect">
            <a:avLst/>
          </a:prstGeom>
          <a:noFill/>
        </p:spPr>
        <p:txBody>
          <a:bodyPr wrap="none" rtlCol="0">
            <a:spAutoFit/>
          </a:bodyPr>
          <a:lstStyle/>
          <a:p>
            <a:r>
              <a:rPr lang="en-US" dirty="0" smtClean="0"/>
              <a:t>Vector address</a:t>
            </a:r>
            <a:endParaRPr lang="en-IN"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ARM families</a:t>
            </a:r>
            <a:endParaRPr lang="en-IN"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45530100"/>
              </p:ext>
            </p:extLst>
          </p:nvPr>
        </p:nvGraphicFramePr>
        <p:xfrm>
          <a:off x="899592" y="2204864"/>
          <a:ext cx="6696745" cy="4032446"/>
        </p:xfrm>
        <a:graphic>
          <a:graphicData uri="http://schemas.openxmlformats.org/drawingml/2006/table">
            <a:tbl>
              <a:tblPr firstRow="1" firstCol="1" bandRow="1">
                <a:tableStyleId>{5C22544A-7EE6-4342-B048-85BDC9FD1C3A}</a:tableStyleId>
              </a:tblPr>
              <a:tblGrid>
                <a:gridCol w="720240"/>
                <a:gridCol w="710187"/>
                <a:gridCol w="1262395"/>
                <a:gridCol w="579495"/>
                <a:gridCol w="1045533"/>
                <a:gridCol w="911969"/>
                <a:gridCol w="1466926"/>
              </a:tblGrid>
              <a:tr h="896099">
                <a:tc>
                  <a:txBody>
                    <a:bodyPr/>
                    <a:lstStyle/>
                    <a:p>
                      <a:pPr algn="just">
                        <a:lnSpc>
                          <a:spcPct val="150000"/>
                        </a:lnSpc>
                        <a:spcAft>
                          <a:spcPts val="0"/>
                        </a:spcAft>
                      </a:pPr>
                      <a:r>
                        <a:rPr lang="en-IN" sz="1200" dirty="0">
                          <a:effectLst/>
                        </a:rPr>
                        <a:t>ARM Family</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Year of Release</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Architecture </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Pipeline</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Operational Frequency</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Multiplier</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MIPS</a:t>
                      </a:r>
                      <a:endParaRPr lang="en-IN" sz="1100">
                        <a:effectLst/>
                        <a:latin typeface="Calibri"/>
                        <a:ea typeface="Times New Roman"/>
                        <a:cs typeface="Times New Roman"/>
                      </a:endParaRPr>
                    </a:p>
                  </a:txBody>
                  <a:tcPr marL="68580" marR="68580" marT="0" marB="0"/>
                </a:tc>
              </a:tr>
              <a:tr h="448050">
                <a:tc>
                  <a:txBody>
                    <a:bodyPr/>
                    <a:lstStyle/>
                    <a:p>
                      <a:pPr algn="just">
                        <a:lnSpc>
                          <a:spcPct val="150000"/>
                        </a:lnSpc>
                        <a:spcAft>
                          <a:spcPts val="0"/>
                        </a:spcAft>
                      </a:pPr>
                      <a:r>
                        <a:rPr lang="en-IN" sz="1200" dirty="0">
                          <a:effectLst/>
                        </a:rPr>
                        <a:t>ARM7</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1995</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Von Neumann</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3 stage</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80   M.Hz</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8x32</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0.97</a:t>
                      </a:r>
                      <a:endParaRPr lang="en-IN" sz="1100" dirty="0">
                        <a:effectLst/>
                        <a:latin typeface="Calibri"/>
                        <a:ea typeface="Times New Roman"/>
                        <a:cs typeface="Times New Roman"/>
                      </a:endParaRPr>
                    </a:p>
                  </a:txBody>
                  <a:tcPr marL="68580" marR="68580" marT="0" marB="0"/>
                </a:tc>
              </a:tr>
              <a:tr h="896099">
                <a:tc>
                  <a:txBody>
                    <a:bodyPr/>
                    <a:lstStyle/>
                    <a:p>
                      <a:pPr algn="just">
                        <a:lnSpc>
                          <a:spcPct val="150000"/>
                        </a:lnSpc>
                        <a:spcAft>
                          <a:spcPts val="0"/>
                        </a:spcAft>
                      </a:pPr>
                      <a:r>
                        <a:rPr lang="en-IN" sz="1200">
                          <a:effectLst/>
                        </a:rPr>
                        <a:t>ARM9</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1997</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Harvard</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5 stage</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150M.Hz</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8x32</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1.1</a:t>
                      </a:r>
                      <a:endParaRPr lang="en-IN" sz="1100" dirty="0">
                        <a:effectLst/>
                        <a:latin typeface="Calibri"/>
                        <a:ea typeface="Times New Roman"/>
                        <a:cs typeface="Times New Roman"/>
                      </a:endParaRPr>
                    </a:p>
                  </a:txBody>
                  <a:tcPr marL="68580" marR="68580" marT="0" marB="0"/>
                </a:tc>
              </a:tr>
              <a:tr h="896099">
                <a:tc>
                  <a:txBody>
                    <a:bodyPr/>
                    <a:lstStyle/>
                    <a:p>
                      <a:pPr algn="just">
                        <a:lnSpc>
                          <a:spcPct val="150000"/>
                        </a:lnSpc>
                        <a:spcAft>
                          <a:spcPts val="0"/>
                        </a:spcAft>
                      </a:pPr>
                      <a:r>
                        <a:rPr lang="en-IN" sz="1200">
                          <a:effectLst/>
                        </a:rPr>
                        <a:t>ARM10</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1999</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Harvard</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6 stage</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260M.Hz</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16x32</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1.3</a:t>
                      </a:r>
                      <a:endParaRPr lang="en-IN" sz="1100" dirty="0">
                        <a:effectLst/>
                        <a:latin typeface="Calibri"/>
                        <a:ea typeface="Times New Roman"/>
                        <a:cs typeface="Times New Roman"/>
                      </a:endParaRPr>
                    </a:p>
                  </a:txBody>
                  <a:tcPr marL="68580" marR="68580" marT="0" marB="0"/>
                </a:tc>
              </a:tr>
              <a:tr h="896099">
                <a:tc>
                  <a:txBody>
                    <a:bodyPr/>
                    <a:lstStyle/>
                    <a:p>
                      <a:pPr algn="just">
                        <a:lnSpc>
                          <a:spcPct val="150000"/>
                        </a:lnSpc>
                        <a:spcAft>
                          <a:spcPts val="0"/>
                        </a:spcAft>
                      </a:pPr>
                      <a:r>
                        <a:rPr lang="en-IN" sz="1200">
                          <a:effectLst/>
                        </a:rPr>
                        <a:t>ARM11</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2003</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Harvard</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8 stage</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335M.Hz</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16x32</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1.2</a:t>
                      </a:r>
                      <a:endParaRPr lang="en-IN"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366518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 set</a:t>
            </a:r>
            <a:endParaRPr lang="en-IN" dirty="0"/>
          </a:p>
        </p:txBody>
      </p:sp>
      <p:sp>
        <p:nvSpPr>
          <p:cNvPr id="3" name="Content Placeholder 2"/>
          <p:cNvSpPr>
            <a:spLocks noGrp="1"/>
          </p:cNvSpPr>
          <p:nvPr>
            <p:ph idx="1"/>
          </p:nvPr>
        </p:nvSpPr>
        <p:spPr/>
        <p:txBody>
          <a:bodyPr/>
          <a:lstStyle/>
          <a:p>
            <a:r>
              <a:rPr lang="en-IN" dirty="0"/>
              <a:t>ARM instructions commonly take two or three operands. </a:t>
            </a:r>
            <a:endParaRPr lang="en-IN" dirty="0" smtClean="0"/>
          </a:p>
          <a:p>
            <a:r>
              <a:rPr lang="en-IN" dirty="0"/>
              <a:t>For example ,the   ADD instruction  adds the two values stored in registers r1</a:t>
            </a:r>
            <a:r>
              <a:rPr lang="en-IN" i="1" dirty="0"/>
              <a:t> </a:t>
            </a:r>
            <a:r>
              <a:rPr lang="en-IN" dirty="0"/>
              <a:t>and r2</a:t>
            </a:r>
            <a:r>
              <a:rPr lang="en-IN" i="1" dirty="0"/>
              <a:t> </a:t>
            </a:r>
            <a:r>
              <a:rPr lang="en-IN" dirty="0"/>
              <a:t>(the source registers). It stores the result to register r3</a:t>
            </a:r>
            <a:r>
              <a:rPr lang="en-IN" i="1" dirty="0"/>
              <a:t> </a:t>
            </a:r>
            <a:r>
              <a:rPr lang="en-IN" dirty="0"/>
              <a:t>(the destination register).  </a:t>
            </a:r>
            <a:endParaRPr lang="en-IN" dirty="0" smtClean="0"/>
          </a:p>
          <a:p>
            <a:r>
              <a:rPr lang="en-IN" b="1" dirty="0" smtClean="0"/>
              <a:t>EX: ADD </a:t>
            </a:r>
            <a:r>
              <a:rPr lang="en-IN" b="1" dirty="0"/>
              <a:t>r3, r1, r2</a:t>
            </a:r>
            <a:endParaRPr lang="en-IN" dirty="0"/>
          </a:p>
          <a:p>
            <a:endParaRPr lang="en-IN"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37427381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32963225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lstStyle/>
          <a:p>
            <a:pPr algn="ctr"/>
            <a:endParaRPr lang="en-IN" dirty="0"/>
          </a:p>
        </p:txBody>
      </p:sp>
      <p:sp>
        <p:nvSpPr>
          <p:cNvPr id="3" name="Content Placeholder 2"/>
          <p:cNvSpPr>
            <a:spLocks noGrp="1"/>
          </p:cNvSpPr>
          <p:nvPr>
            <p:ph idx="1"/>
          </p:nvPr>
        </p:nvSpPr>
        <p:spPr>
          <a:xfrm>
            <a:off x="457200" y="1571612"/>
            <a:ext cx="8229600" cy="4752988"/>
          </a:xfrm>
        </p:spPr>
        <p:txBody>
          <a:bodyPr>
            <a:normAutofit/>
          </a:bodyPr>
          <a:lstStyle/>
          <a:p>
            <a:r>
              <a:rPr lang="en-IN" dirty="0"/>
              <a:t>ARM instructions </a:t>
            </a:r>
            <a:r>
              <a:rPr lang="en-IN" dirty="0" smtClean="0"/>
              <a:t>are of five types</a:t>
            </a:r>
            <a:endParaRPr lang="en-IN" dirty="0"/>
          </a:p>
          <a:p>
            <a:r>
              <a:rPr lang="en-IN" dirty="0" smtClean="0"/>
              <a:t>Data </a:t>
            </a:r>
            <a:r>
              <a:rPr lang="en-IN" dirty="0"/>
              <a:t>processing </a:t>
            </a:r>
            <a:r>
              <a:rPr lang="en-IN" dirty="0" smtClean="0"/>
              <a:t>instructions</a:t>
            </a:r>
            <a:r>
              <a:rPr lang="en-IN" dirty="0"/>
              <a:t>, </a:t>
            </a:r>
            <a:endParaRPr lang="en-IN" dirty="0" smtClean="0"/>
          </a:p>
          <a:p>
            <a:r>
              <a:rPr lang="en-IN" dirty="0" smtClean="0"/>
              <a:t>Branch </a:t>
            </a:r>
            <a:r>
              <a:rPr lang="en-IN" dirty="0"/>
              <a:t>instructions</a:t>
            </a:r>
            <a:r>
              <a:rPr lang="en-IN" dirty="0" smtClean="0"/>
              <a:t>,</a:t>
            </a:r>
          </a:p>
          <a:p>
            <a:r>
              <a:rPr lang="en-IN" dirty="0" smtClean="0"/>
              <a:t> </a:t>
            </a:r>
            <a:r>
              <a:rPr lang="en-IN" dirty="0"/>
              <a:t>load-store instructions, </a:t>
            </a:r>
            <a:endParaRPr lang="en-IN" dirty="0" smtClean="0"/>
          </a:p>
          <a:p>
            <a:r>
              <a:rPr lang="en-IN" dirty="0" smtClean="0"/>
              <a:t>Software </a:t>
            </a:r>
            <a:r>
              <a:rPr lang="en-IN" dirty="0"/>
              <a:t>interrupt instruction, </a:t>
            </a:r>
            <a:endParaRPr lang="en-IN" dirty="0" smtClean="0"/>
          </a:p>
          <a:p>
            <a:r>
              <a:rPr lang="en-IN" dirty="0" smtClean="0"/>
              <a:t> </a:t>
            </a:r>
            <a:r>
              <a:rPr lang="en-IN" dirty="0"/>
              <a:t>P</a:t>
            </a:r>
            <a:r>
              <a:rPr lang="en-IN" dirty="0" smtClean="0"/>
              <a:t>rogram </a:t>
            </a:r>
            <a:r>
              <a:rPr lang="en-IN" dirty="0"/>
              <a:t>status register instructions</a:t>
            </a:r>
            <a:r>
              <a:rPr lang="en-US" dirty="0" smtClean="0"/>
              <a:t>. </a:t>
            </a:r>
            <a:endParaRPr lang="en-IN" dirty="0" smtClean="0"/>
          </a:p>
          <a:p>
            <a:pPr>
              <a:buNone/>
            </a:pP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23846464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14744" y="5786454"/>
            <a:ext cx="1355692" cy="369332"/>
          </a:xfrm>
          <a:prstGeom prst="rect">
            <a:avLst/>
          </a:prstGeom>
          <a:noFill/>
        </p:spPr>
        <p:txBody>
          <a:bodyPr wrap="none" rtlCol="0">
            <a:spAutoFit/>
          </a:bodyPr>
          <a:lstStyle/>
          <a:p>
            <a:r>
              <a:rPr lang="en-US" dirty="0" smtClean="0"/>
              <a:t>Wave forms</a:t>
            </a:r>
            <a:endParaRPr lang="en-IN" dirty="0"/>
          </a:p>
        </p:txBody>
      </p:sp>
      <p:sp>
        <p:nvSpPr>
          <p:cNvPr id="3" name="Title 2"/>
          <p:cNvSpPr>
            <a:spLocks noGrp="1"/>
          </p:cNvSpPr>
          <p:nvPr>
            <p:ph type="title"/>
          </p:nvPr>
        </p:nvSpPr>
        <p:spPr/>
        <p:txBody>
          <a:bodyPr/>
          <a:lstStyle/>
          <a:p>
            <a:r>
              <a:rPr lang="en-US" dirty="0" smtClean="0"/>
              <a:t>DATA TRANSFER</a:t>
            </a:r>
            <a:endParaRPr lang="en-IN" dirty="0"/>
          </a:p>
        </p:txBody>
      </p:sp>
      <p:sp>
        <p:nvSpPr>
          <p:cNvPr id="6" name="Content Placeholder 5"/>
          <p:cNvSpPr>
            <a:spLocks noGrp="1"/>
          </p:cNvSpPr>
          <p:nvPr>
            <p:ph idx="1"/>
          </p:nvPr>
        </p:nvSpPr>
        <p:spPr/>
        <p:txBody>
          <a:bodyPr/>
          <a:lstStyle/>
          <a:p>
            <a:r>
              <a:rPr lang="en-IN" dirty="0"/>
              <a:t>The data processing instructions manipulate data within registers. They are move instructions, Arithmetic   instructions, logical instructions, comparison instructions, and multiply instructions. Most data processing instructions can process one of their operands using the barrel shifter.</a:t>
            </a:r>
          </a:p>
          <a:p>
            <a:r>
              <a:rPr lang="en-IN" b="1" dirty="0" err="1" smtClean="0"/>
              <a:t>i</a:t>
            </a:r>
            <a:r>
              <a:rPr lang="en-IN" b="1" dirty="0" smtClean="0"/>
              <a:t>)Move </a:t>
            </a:r>
            <a:r>
              <a:rPr lang="en-IN" b="1" dirty="0"/>
              <a:t>Instructions :</a:t>
            </a:r>
            <a:r>
              <a:rPr lang="en-IN" dirty="0"/>
              <a:t>  Move instruction  copies R  into a destination register </a:t>
            </a:r>
            <a:r>
              <a:rPr lang="en-IN" i="1" dirty="0"/>
              <a:t>Rd</a:t>
            </a:r>
            <a:r>
              <a:rPr lang="en-IN" dirty="0"/>
              <a:t>, where R</a:t>
            </a:r>
            <a:r>
              <a:rPr lang="en-IN" i="1" dirty="0"/>
              <a:t> </a:t>
            </a:r>
            <a:r>
              <a:rPr lang="en-IN" dirty="0"/>
              <a:t>is a register or immediate value. This instruction is useful for setting initial values and transferring data between registers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 </a:t>
            </a:r>
            <a:r>
              <a:rPr lang="en-IN" b="1" dirty="0"/>
              <a:t>Example1 :                                         PRE                    </a:t>
            </a:r>
            <a:r>
              <a:rPr lang="en-IN" dirty="0"/>
              <a:t>r5 = 5</a:t>
            </a:r>
          </a:p>
          <a:p>
            <a:r>
              <a:rPr lang="en-IN" dirty="0"/>
              <a:t>                                                                            r7 = 8</a:t>
            </a:r>
          </a:p>
          <a:p>
            <a:r>
              <a:rPr lang="en-IN" dirty="0"/>
              <a:t>                                                           </a:t>
            </a:r>
            <a:r>
              <a:rPr lang="en-IN" b="1" dirty="0"/>
              <a:t>MOV   r7, r5  ;     </a:t>
            </a:r>
            <a:endParaRPr lang="en-IN" dirty="0"/>
          </a:p>
          <a:p>
            <a:r>
              <a:rPr lang="en-IN" b="1" dirty="0"/>
              <a:t>                                                   POST                   </a:t>
            </a:r>
            <a:r>
              <a:rPr lang="en-IN" dirty="0"/>
              <a:t>r5 = 5</a:t>
            </a:r>
          </a:p>
          <a:p>
            <a:r>
              <a:rPr lang="en-IN" dirty="0"/>
              <a:t>                                                                                r7 = 5</a:t>
            </a:r>
          </a:p>
          <a:p>
            <a:r>
              <a:rPr lang="en-IN" dirty="0"/>
              <a:t>The MOV instruction takes the contents of register r5</a:t>
            </a:r>
            <a:r>
              <a:rPr lang="en-IN" i="1" dirty="0"/>
              <a:t> </a:t>
            </a:r>
            <a:r>
              <a:rPr lang="en-IN" dirty="0"/>
              <a:t>and copies them into register r7.</a:t>
            </a:r>
          </a:p>
          <a:p>
            <a:r>
              <a:rPr lang="en-IN" dirty="0"/>
              <a:t>Example 2:                                       MOVS r0, r1, LSL #1 </a:t>
            </a:r>
          </a:p>
          <a:p>
            <a:r>
              <a:rPr lang="en-IN" dirty="0"/>
              <a:t> </a:t>
            </a:r>
          </a:p>
          <a:p>
            <a:r>
              <a:rPr lang="en-IN" dirty="0"/>
              <a:t> </a:t>
            </a:r>
            <a:r>
              <a:rPr lang="en-IN" dirty="0" smtClean="0"/>
              <a:t>MOVS </a:t>
            </a:r>
            <a:r>
              <a:rPr lang="en-IN" dirty="0"/>
              <a:t>instruction shifts register </a:t>
            </a:r>
            <a:r>
              <a:rPr lang="en-IN" i="1" dirty="0"/>
              <a:t>r1 </a:t>
            </a:r>
            <a:r>
              <a:rPr lang="en-IN" dirty="0"/>
              <a:t>left by one bit </a:t>
            </a:r>
          </a:p>
          <a:p>
            <a:r>
              <a:rPr lang="en-IN" dirty="0"/>
              <a:t> </a:t>
            </a:r>
          </a:p>
          <a:p>
            <a:endParaRPr lang="en-IN"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836712"/>
            <a:ext cx="8229600" cy="5487888"/>
          </a:xfrm>
        </p:spPr>
        <p:txBody>
          <a:bodyPr>
            <a:normAutofit/>
          </a:bodyPr>
          <a:lstStyle/>
          <a:p>
            <a:r>
              <a:rPr lang="en-IN" dirty="0"/>
              <a:t> </a:t>
            </a:r>
            <a:r>
              <a:rPr lang="en-IN" b="1" dirty="0"/>
              <a:t>Arithmetic Instructions :</a:t>
            </a:r>
            <a:r>
              <a:rPr lang="en-IN" dirty="0"/>
              <a:t> The arithmetic instructions implement addition and subtraction of 32-bit signed and unsigned values. </a:t>
            </a:r>
          </a:p>
          <a:p>
            <a:pPr marL="0" indent="0">
              <a:buNone/>
            </a:pPr>
            <a:endParaRPr lang="en-IN" dirty="0"/>
          </a:p>
          <a:p>
            <a:r>
              <a:rPr lang="en-IN" dirty="0"/>
              <a:t>SUB  r0, r1, r2  ;  This  subtract instruction subtracts a value stored in register r2</a:t>
            </a:r>
            <a:r>
              <a:rPr lang="en-IN" i="1" dirty="0"/>
              <a:t> </a:t>
            </a:r>
            <a:r>
              <a:rPr lang="en-IN" dirty="0"/>
              <a:t>from a value  </a:t>
            </a:r>
            <a:r>
              <a:rPr lang="en-IN" dirty="0" smtClean="0"/>
              <a:t>stored </a:t>
            </a:r>
            <a:r>
              <a:rPr lang="en-IN" dirty="0"/>
              <a:t>in register r1. The result is stored in register r0.</a:t>
            </a:r>
          </a:p>
          <a:p>
            <a:pPr marL="0" indent="0">
              <a:buNone/>
            </a:pPr>
            <a:endParaRPr lang="en-IN" dirty="0"/>
          </a:p>
          <a:p>
            <a:r>
              <a:rPr lang="en-IN" dirty="0"/>
              <a:t>RSB r0, r1, #0  ; This reverse subtract instruction (RSB) subtracts r1</a:t>
            </a:r>
            <a:r>
              <a:rPr lang="en-IN" i="1" dirty="0"/>
              <a:t> </a:t>
            </a:r>
            <a:r>
              <a:rPr lang="en-IN" dirty="0"/>
              <a:t>from the constant value #0,  </a:t>
            </a:r>
            <a:r>
              <a:rPr lang="en-IN" dirty="0" smtClean="0"/>
              <a:t>writing</a:t>
            </a:r>
            <a:r>
              <a:rPr lang="en-IN" dirty="0"/>
              <a:t>. the result to r0. You can use this instruction to negate numbers.</a:t>
            </a:r>
          </a:p>
          <a:p>
            <a:endParaRPr lang="en-IN"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smtClean="0"/>
          </a:p>
          <a:p>
            <a:endParaRPr lang="en-IN" dirty="0"/>
          </a:p>
        </p:txBody>
      </p:sp>
      <p:pic>
        <p:nvPicPr>
          <p:cNvPr id="5" name="Picture 4"/>
          <p:cNvPicPr/>
          <p:nvPr/>
        </p:nvPicPr>
        <p:blipFill>
          <a:blip r:embed="rId2" cstate="print"/>
          <a:srcRect/>
          <a:stretch>
            <a:fillRect/>
          </a:stretch>
        </p:blipFill>
        <p:spPr bwMode="auto">
          <a:xfrm>
            <a:off x="683568" y="1196752"/>
            <a:ext cx="7632848" cy="4392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normAutofit/>
          </a:bodyPr>
          <a:lstStyle/>
          <a:p>
            <a:r>
              <a:rPr lang="en-IN" b="1" dirty="0"/>
              <a:t>Logical Instructions : </a:t>
            </a:r>
            <a:r>
              <a:rPr lang="en-IN" dirty="0"/>
              <a:t>These</a:t>
            </a:r>
            <a:r>
              <a:rPr lang="en-IN" b="1" dirty="0"/>
              <a:t> </a:t>
            </a:r>
            <a:r>
              <a:rPr lang="en-IN" dirty="0"/>
              <a:t>Logical instructions perform bitwise logical operations on the two source registers.</a:t>
            </a:r>
          </a:p>
          <a:p>
            <a:endParaRPr lang="en-IN" dirty="0"/>
          </a:p>
        </p:txBody>
      </p:sp>
      <p:pic>
        <p:nvPicPr>
          <p:cNvPr id="4" name="Picture 3"/>
          <p:cNvPicPr/>
          <p:nvPr/>
        </p:nvPicPr>
        <p:blipFill>
          <a:blip r:embed="rId2" cstate="print"/>
          <a:srcRect/>
          <a:stretch>
            <a:fillRect/>
          </a:stretch>
        </p:blipFill>
        <p:spPr bwMode="auto">
          <a:xfrm>
            <a:off x="1115616" y="2276872"/>
            <a:ext cx="6912768" cy="38164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395930"/>
          </a:xfrm>
        </p:spPr>
        <p:txBody>
          <a:bodyPr>
            <a:normAutofit/>
          </a:bodyPr>
          <a:lstStyle/>
          <a:p>
            <a:pPr>
              <a:buNone/>
            </a:pPr>
            <a:r>
              <a:rPr lang="en-US" dirty="0" smtClean="0"/>
              <a:t>  </a:t>
            </a:r>
            <a:r>
              <a:rPr lang="en-IN" b="1" dirty="0"/>
              <a:t>Comparison Instructions : </a:t>
            </a:r>
            <a:r>
              <a:rPr lang="en-IN" dirty="0"/>
              <a:t>The comparison instructions are used to compare </a:t>
            </a:r>
            <a:r>
              <a:rPr lang="en-IN" dirty="0" smtClean="0"/>
              <a:t>(or) test </a:t>
            </a:r>
            <a:r>
              <a:rPr lang="en-IN" dirty="0"/>
              <a:t>a register with a 32-bit value. This instruction affects only CPSR register flags</a:t>
            </a:r>
          </a:p>
        </p:txBody>
      </p:sp>
      <p:pic>
        <p:nvPicPr>
          <p:cNvPr id="4" name="Picture 3"/>
          <p:cNvPicPr/>
          <p:nvPr/>
        </p:nvPicPr>
        <p:blipFill>
          <a:blip r:embed="rId2" cstate="print"/>
          <a:srcRect/>
          <a:stretch>
            <a:fillRect/>
          </a:stretch>
        </p:blipFill>
        <p:spPr bwMode="auto">
          <a:xfrm>
            <a:off x="251520" y="2698750"/>
            <a:ext cx="8352928" cy="33945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6712"/>
            <a:ext cx="8229600" cy="5487888"/>
          </a:xfrm>
        </p:spPr>
        <p:txBody>
          <a:bodyPr/>
          <a:lstStyle/>
          <a:p>
            <a:r>
              <a:rPr lang="en-IN" b="1" dirty="0"/>
              <a:t>Branch Instructions: </a:t>
            </a:r>
            <a:r>
              <a:rPr lang="en-IN" dirty="0"/>
              <a:t>A branch instruction changes the normal  flow of execution of a main program or  is used to call a subroutine  routine. This type of instruction allows programs to have subroutines, if-then-else structures, and </a:t>
            </a:r>
            <a:r>
              <a:rPr lang="en-IN" dirty="0" smtClean="0"/>
              <a:t>loops</a:t>
            </a:r>
          </a:p>
          <a:p>
            <a:endParaRPr lang="en-IN" dirty="0"/>
          </a:p>
        </p:txBody>
      </p:sp>
      <p:pic>
        <p:nvPicPr>
          <p:cNvPr id="5" name="Picture 4"/>
          <p:cNvPicPr/>
          <p:nvPr/>
        </p:nvPicPr>
        <p:blipFill>
          <a:blip r:embed="rId2" cstate="print"/>
          <a:srcRect/>
          <a:stretch>
            <a:fillRect/>
          </a:stretch>
        </p:blipFill>
        <p:spPr bwMode="auto">
          <a:xfrm>
            <a:off x="827584" y="3068960"/>
            <a:ext cx="7344816" cy="33463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5038740"/>
          </a:xfrm>
        </p:spPr>
        <p:txBody>
          <a:bodyPr>
            <a:normAutofit lnSpcReduction="10000"/>
          </a:bodyPr>
          <a:lstStyle/>
          <a:p>
            <a:r>
              <a:rPr lang="en-IN" b="1" dirty="0"/>
              <a:t>Load-Store Instructions :  </a:t>
            </a:r>
            <a:r>
              <a:rPr lang="en-IN" dirty="0"/>
              <a:t>Load-store instructions transfer data between memory and processor registers. There are three types of load-store instructions: </a:t>
            </a:r>
          </a:p>
          <a:p>
            <a:pPr lvl="0"/>
            <a:r>
              <a:rPr lang="en-IN" dirty="0"/>
              <a:t>Single-register transfer</a:t>
            </a:r>
          </a:p>
          <a:p>
            <a:pPr lvl="0"/>
            <a:r>
              <a:rPr lang="en-IN" dirty="0"/>
              <a:t>Multiple-register transfer, and </a:t>
            </a:r>
          </a:p>
          <a:p>
            <a:pPr lvl="0"/>
            <a:r>
              <a:rPr lang="en-IN" dirty="0"/>
              <a:t>Swap.</a:t>
            </a:r>
          </a:p>
          <a:p>
            <a:r>
              <a:rPr lang="en-IN" b="1" dirty="0"/>
              <a:t>Single-Register Transfer : </a:t>
            </a:r>
            <a:r>
              <a:rPr lang="en-IN" dirty="0"/>
              <a:t>These instructions are used for moving a single data item in and out of a register. </a:t>
            </a:r>
            <a:endParaRPr lang="en-IN" dirty="0" smtClean="0"/>
          </a:p>
          <a:p>
            <a:r>
              <a:rPr lang="en-IN" dirty="0" smtClean="0"/>
              <a:t>Ex1</a:t>
            </a:r>
            <a:r>
              <a:rPr lang="en-IN" dirty="0"/>
              <a:t>:     STR r0, [r1] ; = STR r0, [r1, #0]  ; store the contents of register r0 to the                                                                </a:t>
            </a:r>
            <a:r>
              <a:rPr lang="en-IN" dirty="0" smtClean="0"/>
              <a:t>memory </a:t>
            </a:r>
            <a:r>
              <a:rPr lang="en-IN" dirty="0"/>
              <a:t>address pointed to by  register r1.</a:t>
            </a:r>
          </a:p>
          <a:p>
            <a:endParaRPr lang="en-IN"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p:cNvPicPr>
          <p:nvPr>
            <p:ph idx="1"/>
          </p:nvPr>
        </p:nvPicPr>
        <p:blipFill>
          <a:blip r:embed="rId2" cstate="print"/>
          <a:srcRect/>
          <a:stretch>
            <a:fillRect/>
          </a:stretch>
        </p:blipFill>
        <p:spPr bwMode="auto">
          <a:xfrm>
            <a:off x="539552" y="764704"/>
            <a:ext cx="7920879" cy="48965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5429288"/>
          </a:xfrm>
        </p:spPr>
        <p:txBody>
          <a:bodyPr>
            <a:noAutofit/>
          </a:bodyPr>
          <a:lstStyle/>
          <a:p>
            <a:r>
              <a:rPr lang="en-IN" sz="2000" b="1" dirty="0"/>
              <a:t>Multiple-Register Transfer : </a:t>
            </a:r>
            <a:r>
              <a:rPr lang="en-IN" sz="2000" dirty="0"/>
              <a:t>Load-store multiple instructions can transfer multiple registers between memory and the processor in a single instruction. The transfer occurs from a base address register </a:t>
            </a:r>
            <a:r>
              <a:rPr lang="en-IN" sz="2000" dirty="0" err="1"/>
              <a:t>Rn</a:t>
            </a:r>
            <a:r>
              <a:rPr lang="en-IN" sz="2000" i="1" dirty="0"/>
              <a:t> </a:t>
            </a:r>
            <a:r>
              <a:rPr lang="en-IN" sz="2000" dirty="0"/>
              <a:t>pointing into </a:t>
            </a:r>
            <a:r>
              <a:rPr lang="en-IN" sz="2000" dirty="0" smtClean="0"/>
              <a:t>memory,</a:t>
            </a:r>
          </a:p>
          <a:p>
            <a:r>
              <a:rPr lang="en-IN" sz="2000" dirty="0"/>
              <a:t>Example 1: LDMIA r0!, {r1-r3} ; In this example, register r0</a:t>
            </a:r>
            <a:r>
              <a:rPr lang="en-IN" sz="2000" i="1" dirty="0"/>
              <a:t> </a:t>
            </a:r>
            <a:r>
              <a:rPr lang="en-IN" sz="2000" dirty="0"/>
              <a:t>is the base register </a:t>
            </a:r>
            <a:r>
              <a:rPr lang="en-IN" sz="2000" dirty="0" err="1"/>
              <a:t>Rn</a:t>
            </a:r>
            <a:r>
              <a:rPr lang="en-IN" sz="2000" i="1" dirty="0"/>
              <a:t> </a:t>
            </a:r>
            <a:r>
              <a:rPr lang="en-IN" sz="2000" dirty="0"/>
              <a:t>and is followed by !, indicating that the register is updated after the instruction is executed. In this case the range is from register r1</a:t>
            </a:r>
            <a:r>
              <a:rPr lang="en-IN" sz="2000" i="1" dirty="0"/>
              <a:t> </a:t>
            </a:r>
            <a:r>
              <a:rPr lang="en-IN" sz="2000" dirty="0"/>
              <a:t>to r3.</a:t>
            </a:r>
          </a:p>
          <a:p>
            <a:r>
              <a:rPr lang="en-IN" sz="2000" dirty="0"/>
              <a:t>Example 2 : LDMIB : load multiple and increment before</a:t>
            </a:r>
          </a:p>
          <a:p>
            <a:endParaRPr lang="en-IN" sz="2000" dirty="0" smtClean="0"/>
          </a:p>
          <a:p>
            <a:r>
              <a:rPr lang="en-IN" sz="2000" dirty="0" smtClean="0"/>
              <a:t>Stack:   A </a:t>
            </a:r>
            <a:r>
              <a:rPr lang="en-IN" sz="2000" dirty="0"/>
              <a:t>stack is either ascending (A) or descending (D). Ascending stacks grow towards higher memory addresses; in contrast, descending stacks which grow towards lower memory addresses. When  a full stack (F)is used , the stack pointer </a:t>
            </a:r>
            <a:r>
              <a:rPr lang="en-IN" sz="2000" dirty="0" err="1"/>
              <a:t>sp</a:t>
            </a:r>
            <a:r>
              <a:rPr lang="en-IN" sz="2000" i="1" dirty="0"/>
              <a:t> </a:t>
            </a:r>
            <a:r>
              <a:rPr lang="en-IN" sz="2000" dirty="0"/>
              <a:t>points to an address that is the last used or full location (i.e., </a:t>
            </a:r>
            <a:r>
              <a:rPr lang="en-IN" sz="2000" dirty="0" err="1"/>
              <a:t>sp</a:t>
            </a:r>
            <a:r>
              <a:rPr lang="en-IN" sz="2000" i="1" dirty="0"/>
              <a:t> </a:t>
            </a:r>
            <a:r>
              <a:rPr lang="en-IN" sz="2000" dirty="0"/>
              <a:t>points to the last item on the stack). </a:t>
            </a:r>
            <a:endParaRPr lang="en-IN" sz="1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4389120"/>
          </a:xfrm>
        </p:spPr>
        <p:txBody>
          <a:bodyPr/>
          <a:lstStyle/>
          <a:p>
            <a:r>
              <a:rPr lang="en-US" dirty="0" smtClean="0"/>
              <a:t> </a:t>
            </a:r>
            <a:r>
              <a:rPr lang="en-IN" dirty="0"/>
              <a:t>The 16-bit CISC microprocessors that were available in 1983 were slower than standard memory parts. They also had instructions that took many clock cycles to complete (in some cases, many hundreds of clock cycles</a:t>
            </a:r>
            <a:r>
              <a:rPr lang="en-IN" dirty="0" smtClean="0"/>
              <a:t>).</a:t>
            </a:r>
          </a:p>
          <a:p>
            <a:r>
              <a:rPr lang="en-IN" b="1" dirty="0"/>
              <a:t>ARM 7TDMI-S Processor : </a:t>
            </a:r>
            <a:r>
              <a:rPr lang="en-IN" dirty="0"/>
              <a:t>The ARM7TDMI-S processor is a member of the ARM family of general-purpose  32-bit microprocessors. The ARM family offers high performance for very low-power consumption and gate </a:t>
            </a:r>
            <a:r>
              <a:rPr lang="en-IN" dirty="0" smtClean="0"/>
              <a:t>count.</a:t>
            </a:r>
            <a:endParaRPr lang="en-IN"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rmAutofit fontScale="92500"/>
          </a:bodyPr>
          <a:lstStyle/>
          <a:p>
            <a:r>
              <a:rPr lang="en-IN" dirty="0"/>
              <a:t>Example1 : The STMFD instruction pushes registers onto the stack, updating the sp.  </a:t>
            </a:r>
            <a:endParaRPr lang="en-IN" dirty="0" smtClean="0"/>
          </a:p>
          <a:p>
            <a:pPr marL="0" indent="0">
              <a:buNone/>
            </a:pPr>
            <a:endParaRPr lang="en-IN" dirty="0"/>
          </a:p>
          <a:p>
            <a:r>
              <a:rPr lang="en-IN" dirty="0"/>
              <a:t>  </a:t>
            </a:r>
            <a:r>
              <a:rPr lang="en-IN" dirty="0" smtClean="0"/>
              <a:t> </a:t>
            </a:r>
            <a:r>
              <a:rPr lang="en-IN" dirty="0"/>
              <a:t>STMFD </a:t>
            </a:r>
            <a:r>
              <a:rPr lang="en-IN" dirty="0" err="1"/>
              <a:t>sp</a:t>
            </a:r>
            <a:r>
              <a:rPr lang="en-IN" dirty="0"/>
              <a:t>! , {r1,r4}; Store Multiple Full Descending Stack</a:t>
            </a:r>
          </a:p>
          <a:p>
            <a:r>
              <a:rPr lang="en-IN" b="1" dirty="0"/>
              <a:t>                             PRE         </a:t>
            </a:r>
            <a:r>
              <a:rPr lang="en-IN" dirty="0"/>
              <a:t>r1 = 0x00000002</a:t>
            </a:r>
          </a:p>
          <a:p>
            <a:r>
              <a:rPr lang="en-IN" dirty="0"/>
              <a:t>                                              r4 = 0x00000003</a:t>
            </a:r>
          </a:p>
          <a:p>
            <a:r>
              <a:rPr lang="en-IN" dirty="0"/>
              <a:t>                                              </a:t>
            </a:r>
            <a:r>
              <a:rPr lang="en-IN" dirty="0" err="1"/>
              <a:t>sp</a:t>
            </a:r>
            <a:r>
              <a:rPr lang="en-IN" dirty="0"/>
              <a:t> = 0x00080014</a:t>
            </a:r>
          </a:p>
          <a:p>
            <a:r>
              <a:rPr lang="en-IN" b="1" dirty="0"/>
              <a:t>                             POST              </a:t>
            </a:r>
            <a:r>
              <a:rPr lang="en-IN" dirty="0"/>
              <a:t>r1 = 0x00000002</a:t>
            </a:r>
          </a:p>
          <a:p>
            <a:r>
              <a:rPr lang="en-IN" dirty="0"/>
              <a:t>                                                     r4 = 0x00000003</a:t>
            </a:r>
          </a:p>
          <a:p>
            <a:r>
              <a:rPr lang="en-IN" dirty="0"/>
              <a:t>                                                     </a:t>
            </a:r>
            <a:r>
              <a:rPr lang="en-IN" dirty="0" err="1"/>
              <a:t>sp</a:t>
            </a:r>
            <a:r>
              <a:rPr lang="en-IN" dirty="0"/>
              <a:t> = 0x0008000c.</a:t>
            </a:r>
          </a:p>
          <a:p>
            <a:r>
              <a:rPr lang="en-IN" dirty="0"/>
              <a:t>The stack operation is shown by the following diagram.</a:t>
            </a:r>
          </a:p>
          <a:p>
            <a:r>
              <a:rPr lang="en-IN" dirty="0"/>
              <a:t> </a:t>
            </a:r>
          </a:p>
          <a:p>
            <a:endParaRPr lang="en-IN" dirty="0"/>
          </a:p>
        </p:txBody>
      </p:sp>
    </p:spTree>
    <p:extLst>
      <p:ext uri="{BB962C8B-B14F-4D97-AF65-F5344CB8AC3E}">
        <p14:creationId xmlns:p14="http://schemas.microsoft.com/office/powerpoint/2010/main" val="4580841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fontScale="77500" lnSpcReduction="20000"/>
          </a:bodyPr>
          <a:lstStyle/>
          <a:p>
            <a:r>
              <a:rPr lang="en-IN" b="1" dirty="0"/>
              <a:t>Swap Instruction :</a:t>
            </a:r>
            <a:endParaRPr lang="en-IN" dirty="0"/>
          </a:p>
          <a:p>
            <a:r>
              <a:rPr lang="en-IN" dirty="0"/>
              <a:t>The Swap instruction is a special case of a load-store instruction. It swaps (Similar to exchange) the contents of memory with the contents of a register. This instruction is an </a:t>
            </a:r>
            <a:r>
              <a:rPr lang="en-IN" dirty="0" smtClean="0"/>
              <a:t>atomic </a:t>
            </a:r>
            <a:r>
              <a:rPr lang="en-IN" dirty="0"/>
              <a:t>operation—it reads and writes a location in the same bus operation, preventing any other instruction from reading or writing to that location until it completes</a:t>
            </a:r>
            <a:r>
              <a:rPr lang="en-IN" dirty="0" smtClean="0"/>
              <a:t>. Swap </a:t>
            </a:r>
            <a:r>
              <a:rPr lang="en-IN" dirty="0"/>
              <a:t>cannot be interrupted by any other instruction or any other bus access. So, the system “holds the bus” until the transaction is complete.</a:t>
            </a:r>
          </a:p>
          <a:p>
            <a:r>
              <a:rPr lang="en-IN" dirty="0"/>
              <a:t>Ex 1:  </a:t>
            </a:r>
            <a:r>
              <a:rPr lang="en-IN" dirty="0" smtClean="0"/>
              <a:t>                SWP       </a:t>
            </a:r>
            <a:r>
              <a:rPr lang="en-IN" dirty="0"/>
              <a:t>:   Swap a word between memory and a register </a:t>
            </a:r>
            <a:r>
              <a:rPr lang="en-IN" i="1" dirty="0" err="1"/>
              <a:t>tmp</a:t>
            </a:r>
            <a:r>
              <a:rPr lang="en-IN" i="1" dirty="0"/>
              <a:t> </a:t>
            </a:r>
            <a:r>
              <a:rPr lang="en-IN" i="1" dirty="0" smtClean="0"/>
              <a:t>= mem32[</a:t>
            </a:r>
            <a:r>
              <a:rPr lang="en-IN" i="1" dirty="0" err="1" smtClean="0"/>
              <a:t>Rn</a:t>
            </a:r>
            <a:r>
              <a:rPr lang="en-IN" i="1" dirty="0"/>
              <a:t>]</a:t>
            </a:r>
            <a:endParaRPr lang="en-IN" dirty="0"/>
          </a:p>
          <a:p>
            <a:r>
              <a:rPr lang="en-IN" dirty="0"/>
              <a:t>                                                                                                                   mem32[</a:t>
            </a:r>
            <a:r>
              <a:rPr lang="en-IN" dirty="0" err="1"/>
              <a:t>Rn</a:t>
            </a:r>
            <a:r>
              <a:rPr lang="en-IN" dirty="0"/>
              <a:t>] =</a:t>
            </a:r>
            <a:r>
              <a:rPr lang="en-IN" dirty="0" err="1"/>
              <a:t>Rm</a:t>
            </a:r>
            <a:endParaRPr lang="en-IN" dirty="0"/>
          </a:p>
          <a:p>
            <a:r>
              <a:rPr lang="en-IN" dirty="0"/>
              <a:t>                                                                                                                  Rd = </a:t>
            </a:r>
            <a:r>
              <a:rPr lang="en-IN" dirty="0" err="1"/>
              <a:t>tmp</a:t>
            </a:r>
            <a:endParaRPr lang="en-IN" dirty="0"/>
          </a:p>
          <a:p>
            <a:r>
              <a:rPr lang="en-IN" dirty="0"/>
              <a:t> </a:t>
            </a:r>
          </a:p>
          <a:p>
            <a:r>
              <a:rPr lang="en-IN" dirty="0"/>
              <a:t>Ex2 :        SWPB     Swap a byte between memory and a register </a:t>
            </a:r>
            <a:r>
              <a:rPr lang="en-IN" dirty="0" err="1"/>
              <a:t>tmp</a:t>
            </a:r>
            <a:r>
              <a:rPr lang="en-IN" dirty="0"/>
              <a:t> = mem8[</a:t>
            </a:r>
            <a:r>
              <a:rPr lang="en-IN" dirty="0" err="1"/>
              <a:t>Rn</a:t>
            </a:r>
            <a:r>
              <a:rPr lang="en-IN" dirty="0"/>
              <a:t>]</a:t>
            </a:r>
          </a:p>
          <a:p>
            <a:r>
              <a:rPr lang="en-IN" dirty="0"/>
              <a:t>                                                                                             mem8[</a:t>
            </a:r>
            <a:r>
              <a:rPr lang="en-IN" dirty="0" err="1"/>
              <a:t>Rn</a:t>
            </a:r>
            <a:r>
              <a:rPr lang="en-IN" dirty="0"/>
              <a:t>] =</a:t>
            </a:r>
            <a:r>
              <a:rPr lang="en-IN" dirty="0" err="1"/>
              <a:t>Rm</a:t>
            </a:r>
            <a:endParaRPr lang="en-IN" dirty="0"/>
          </a:p>
          <a:p>
            <a:endParaRPr lang="en-IN" dirty="0"/>
          </a:p>
        </p:txBody>
      </p:sp>
    </p:spTree>
    <p:extLst>
      <p:ext uri="{BB962C8B-B14F-4D97-AF65-F5344CB8AC3E}">
        <p14:creationId xmlns:p14="http://schemas.microsoft.com/office/powerpoint/2010/main" val="34475563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 </a:t>
            </a:r>
            <a:r>
              <a:rPr lang="en-IN" dirty="0"/>
              <a:t/>
            </a:r>
            <a:br>
              <a:rPr lang="en-IN" dirty="0"/>
            </a:br>
            <a:r>
              <a:rPr lang="en-IN" b="1" dirty="0"/>
              <a:t>Introduction to Thumb instruction set : </a:t>
            </a:r>
            <a:endParaRPr lang="en-IN" dirty="0"/>
          </a:p>
        </p:txBody>
      </p:sp>
      <p:sp>
        <p:nvSpPr>
          <p:cNvPr id="3" name="Content Placeholder 2"/>
          <p:cNvSpPr>
            <a:spLocks noGrp="1"/>
          </p:cNvSpPr>
          <p:nvPr>
            <p:ph idx="1"/>
          </p:nvPr>
        </p:nvSpPr>
        <p:spPr>
          <a:xfrm>
            <a:off x="457200" y="1772816"/>
            <a:ext cx="8229600" cy="4551784"/>
          </a:xfrm>
        </p:spPr>
        <p:txBody>
          <a:bodyPr>
            <a:normAutofit fontScale="92500" lnSpcReduction="10000"/>
          </a:bodyPr>
          <a:lstStyle/>
          <a:p>
            <a:r>
              <a:rPr lang="en-IN" dirty="0"/>
              <a:t>Thumb encodes a subset of the 32-bit ARM instructions into a 16-bit instruction set space</a:t>
            </a:r>
            <a:r>
              <a:rPr lang="en-IN" dirty="0" smtClean="0"/>
              <a:t>.</a:t>
            </a:r>
          </a:p>
          <a:p>
            <a:r>
              <a:rPr lang="en-IN" dirty="0"/>
              <a:t>Thumb has higher performance than ARM on a processor with a 16-bit data bus, but lower performance than ARM on a 32-bit data bus, use Thumb for memory-constrained </a:t>
            </a:r>
            <a:r>
              <a:rPr lang="en-IN" dirty="0" smtClean="0"/>
              <a:t>systems</a:t>
            </a:r>
          </a:p>
          <a:p>
            <a:r>
              <a:rPr lang="en-IN" dirty="0"/>
              <a:t>Thumb has higher code density—the space taken up in memory </a:t>
            </a:r>
            <a:r>
              <a:rPr lang="en-IN" dirty="0" smtClean="0"/>
              <a:t>execute </a:t>
            </a:r>
            <a:r>
              <a:rPr lang="en-IN" dirty="0"/>
              <a:t>program—than </a:t>
            </a:r>
            <a:r>
              <a:rPr lang="en-IN" dirty="0" smtClean="0"/>
              <a:t>ARM</a:t>
            </a:r>
          </a:p>
          <a:p>
            <a:r>
              <a:rPr lang="en-IN" dirty="0" smtClean="0"/>
              <a:t>For </a:t>
            </a:r>
            <a:r>
              <a:rPr lang="en-IN" dirty="0"/>
              <a:t>memory-constrained embedded systems, </a:t>
            </a:r>
          </a:p>
          <a:p>
            <a:r>
              <a:rPr lang="en-IN" dirty="0" smtClean="0"/>
              <a:t>Example:, </a:t>
            </a:r>
            <a:r>
              <a:rPr lang="en-IN" dirty="0"/>
              <a:t>mobile phones and PDAs, code density is very important</a:t>
            </a:r>
            <a:r>
              <a:rPr lang="en-IN" dirty="0" smtClean="0"/>
              <a:t>.</a:t>
            </a:r>
          </a:p>
          <a:p>
            <a:r>
              <a:rPr lang="en-IN" dirty="0" smtClean="0"/>
              <a:t> </a:t>
            </a:r>
            <a:r>
              <a:rPr lang="en-IN" dirty="0"/>
              <a:t>Cost pressures also limit memory size, width, and speed.</a:t>
            </a:r>
          </a:p>
          <a:p>
            <a:endParaRPr lang="en-IN" dirty="0"/>
          </a:p>
        </p:txBody>
      </p:sp>
    </p:spTree>
    <p:extLst>
      <p:ext uri="{BB962C8B-B14F-4D97-AF65-F5344CB8AC3E}">
        <p14:creationId xmlns:p14="http://schemas.microsoft.com/office/powerpoint/2010/main" val="2119800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rmAutofit/>
          </a:bodyPr>
          <a:lstStyle/>
          <a:p>
            <a:r>
              <a:rPr lang="en-IN" dirty="0"/>
              <a:t>Thumb execution is flagged by the T bit (bit [5] ) in the </a:t>
            </a:r>
            <a:r>
              <a:rPr lang="en-IN" dirty="0" smtClean="0"/>
              <a:t>CPSR</a:t>
            </a:r>
          </a:p>
          <a:p>
            <a:r>
              <a:rPr lang="en-IN" dirty="0" smtClean="0"/>
              <a:t>Thumb </a:t>
            </a:r>
            <a:r>
              <a:rPr lang="en-IN" dirty="0"/>
              <a:t>implementation of the same code takes up around 30% less memory than the equivalent ARM </a:t>
            </a:r>
            <a:r>
              <a:rPr lang="en-IN" dirty="0" smtClean="0"/>
              <a:t>implementation</a:t>
            </a:r>
          </a:p>
          <a:p>
            <a:r>
              <a:rPr lang="en-IN" dirty="0" smtClean="0"/>
              <a:t>Thumb </a:t>
            </a:r>
            <a:r>
              <a:rPr lang="en-IN" dirty="0"/>
              <a:t>implementation uses more </a:t>
            </a:r>
            <a:r>
              <a:rPr lang="en-IN" dirty="0" smtClean="0"/>
              <a:t>instructions </a:t>
            </a:r>
            <a:r>
              <a:rPr lang="en-IN" dirty="0"/>
              <a:t>; the overall memory footprint is reduced</a:t>
            </a:r>
            <a:r>
              <a:rPr lang="en-IN" dirty="0" smtClean="0"/>
              <a:t>.</a:t>
            </a:r>
          </a:p>
          <a:p>
            <a:r>
              <a:rPr lang="en-IN" dirty="0"/>
              <a:t>Code density was the main driving force for the Thumb instruction </a:t>
            </a:r>
            <a:r>
              <a:rPr lang="en-IN" dirty="0" smtClean="0"/>
              <a:t>set</a:t>
            </a:r>
          </a:p>
          <a:p>
            <a:r>
              <a:rPr lang="en-IN" dirty="0" smtClean="0"/>
              <a:t>It also </a:t>
            </a:r>
            <a:r>
              <a:rPr lang="en-IN" dirty="0"/>
              <a:t>designed as a  compiler target, rather than for hand-written assembly code</a:t>
            </a:r>
            <a:r>
              <a:rPr lang="en-IN" dirty="0" smtClean="0"/>
              <a:t> </a:t>
            </a:r>
            <a:endParaRPr lang="en-IN" dirty="0"/>
          </a:p>
        </p:txBody>
      </p:sp>
    </p:spTree>
    <p:extLst>
      <p:ext uri="{BB962C8B-B14F-4D97-AF65-F5344CB8AC3E}">
        <p14:creationId xmlns:p14="http://schemas.microsoft.com/office/powerpoint/2010/main" val="22228977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611560" y="1196752"/>
            <a:ext cx="7704856" cy="4392488"/>
          </a:xfrm>
          <a:prstGeom prst="rect">
            <a:avLst/>
          </a:prstGeom>
          <a:noFill/>
          <a:ln w="9525">
            <a:noFill/>
            <a:miter lim="800000"/>
            <a:headEnd/>
            <a:tailEnd/>
          </a:ln>
        </p:spPr>
      </p:pic>
      <p:sp>
        <p:nvSpPr>
          <p:cNvPr id="5" name="TextBox 4"/>
          <p:cNvSpPr txBox="1"/>
          <p:nvPr/>
        </p:nvSpPr>
        <p:spPr>
          <a:xfrm>
            <a:off x="2123728" y="5666981"/>
            <a:ext cx="5038367" cy="369332"/>
          </a:xfrm>
          <a:prstGeom prst="rect">
            <a:avLst/>
          </a:prstGeom>
          <a:noFill/>
        </p:spPr>
        <p:txBody>
          <a:bodyPr wrap="none" rtlCol="0">
            <a:spAutoFit/>
          </a:bodyPr>
          <a:lstStyle/>
          <a:p>
            <a:r>
              <a:rPr lang="en-IN" dirty="0" smtClean="0"/>
              <a:t>Thumb </a:t>
            </a:r>
            <a:r>
              <a:rPr lang="en-IN" dirty="0"/>
              <a:t>code is more denser than the ARM code.</a:t>
            </a:r>
          </a:p>
        </p:txBody>
      </p:sp>
    </p:spTree>
    <p:extLst>
      <p:ext uri="{BB962C8B-B14F-4D97-AF65-F5344CB8AC3E}">
        <p14:creationId xmlns:p14="http://schemas.microsoft.com/office/powerpoint/2010/main" val="29926002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a:bodyPr>
          <a:lstStyle/>
          <a:p>
            <a:r>
              <a:rPr lang="en-IN" dirty="0"/>
              <a:t>Exceptions generated during Thumb execution switch to ARM execution before executing the exception handler . The state of the T bit is preserved in the SPSR, and the LR of the exception mode is set so that the normal return instruction performs correctly, regardless of whether the exception occurred during ARM or Thumb </a:t>
            </a:r>
            <a:r>
              <a:rPr lang="en-IN" dirty="0" smtClean="0"/>
              <a:t>execution</a:t>
            </a:r>
          </a:p>
          <a:p>
            <a:r>
              <a:rPr lang="en-IN" dirty="0" smtClean="0"/>
              <a:t>In </a:t>
            </a:r>
            <a:r>
              <a:rPr lang="en-IN" dirty="0"/>
              <a:t>Thumb state, all the registers can not be accessed . Only the low registers r0 to r7 can be accessed. The higher registers r8 to r12</a:t>
            </a:r>
            <a:r>
              <a:rPr lang="en-IN" i="1" dirty="0"/>
              <a:t> </a:t>
            </a:r>
            <a:r>
              <a:rPr lang="en-IN" dirty="0"/>
              <a:t>are only accessible with MOV, ADD, or CMP instructions. </a:t>
            </a:r>
          </a:p>
          <a:p>
            <a:endParaRPr lang="en-IN" dirty="0"/>
          </a:p>
        </p:txBody>
      </p:sp>
    </p:spTree>
    <p:extLst>
      <p:ext uri="{BB962C8B-B14F-4D97-AF65-F5344CB8AC3E}">
        <p14:creationId xmlns:p14="http://schemas.microsoft.com/office/powerpoint/2010/main" val="18298740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2451603"/>
              </p:ext>
            </p:extLst>
          </p:nvPr>
        </p:nvGraphicFramePr>
        <p:xfrm>
          <a:off x="1403648" y="1988839"/>
          <a:ext cx="6552728" cy="3960440"/>
        </p:xfrm>
        <a:graphic>
          <a:graphicData uri="http://schemas.openxmlformats.org/drawingml/2006/table">
            <a:tbl>
              <a:tblPr firstRow="1" firstCol="1" bandRow="1">
                <a:tableStyleId>{5C22544A-7EE6-4342-B048-85BDC9FD1C3A}</a:tableStyleId>
              </a:tblPr>
              <a:tblGrid>
                <a:gridCol w="839741"/>
                <a:gridCol w="2202597"/>
                <a:gridCol w="3510390"/>
              </a:tblGrid>
              <a:tr h="495055">
                <a:tc>
                  <a:txBody>
                    <a:bodyPr/>
                    <a:lstStyle/>
                    <a:p>
                      <a:pPr algn="ctr">
                        <a:lnSpc>
                          <a:spcPct val="150000"/>
                        </a:lnSpc>
                        <a:spcAft>
                          <a:spcPts val="0"/>
                        </a:spcAft>
                      </a:pPr>
                      <a:r>
                        <a:rPr lang="en-IN" sz="1200" dirty="0" err="1">
                          <a:effectLst/>
                        </a:rPr>
                        <a:t>S.No</a:t>
                      </a:r>
                      <a:endParaRPr lang="en-IN"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Registers</a:t>
                      </a:r>
                      <a:endParaRPr lang="en-IN" sz="1100" dirty="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Access</a:t>
                      </a:r>
                      <a:endParaRPr lang="en-IN" sz="1100" dirty="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1</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r0 – r7</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Fully accessible</a:t>
                      </a:r>
                      <a:endParaRPr lang="en-IN" sz="110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2</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r8 – r12</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Only accessible by MOV ,ADD &amp;CMP</a:t>
                      </a:r>
                      <a:endParaRPr lang="en-IN" sz="110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3</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r13SP</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Limited accessibility</a:t>
                      </a:r>
                      <a:endParaRPr lang="en-IN" sz="1100" dirty="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4</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r14 </a:t>
                      </a:r>
                      <a:r>
                        <a:rPr lang="en-IN" sz="1200" dirty="0" err="1">
                          <a:effectLst/>
                        </a:rPr>
                        <a:t>lr</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Limited accessibility</a:t>
                      </a:r>
                      <a:endParaRPr lang="en-IN" sz="110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5</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r15 PC</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a:effectLst/>
                        </a:rPr>
                        <a:t>Limited accessibility</a:t>
                      </a:r>
                      <a:endParaRPr lang="en-IN" sz="110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6</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dirty="0">
                          <a:effectLst/>
                        </a:rPr>
                        <a:t>CPSR</a:t>
                      </a:r>
                      <a:endParaRPr lang="en-IN" sz="1100" dirty="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Only indirect access</a:t>
                      </a:r>
                      <a:endParaRPr lang="en-IN" sz="1100" dirty="0">
                        <a:effectLst/>
                        <a:latin typeface="Calibri"/>
                        <a:ea typeface="Times New Roman"/>
                        <a:cs typeface="Times New Roman"/>
                      </a:endParaRPr>
                    </a:p>
                  </a:txBody>
                  <a:tcPr marL="68580" marR="68580" marT="0" marB="0"/>
                </a:tc>
              </a:tr>
              <a:tr h="495055">
                <a:tc>
                  <a:txBody>
                    <a:bodyPr/>
                    <a:lstStyle/>
                    <a:p>
                      <a:pPr algn="ctr">
                        <a:lnSpc>
                          <a:spcPct val="150000"/>
                        </a:lnSpc>
                        <a:spcAft>
                          <a:spcPts val="0"/>
                        </a:spcAft>
                      </a:pPr>
                      <a:r>
                        <a:rPr lang="en-IN" sz="1200">
                          <a:effectLst/>
                        </a:rPr>
                        <a:t>7</a:t>
                      </a:r>
                      <a:endParaRPr lang="en-IN" sz="1100">
                        <a:effectLst/>
                        <a:latin typeface="Calibri"/>
                        <a:ea typeface="Times New Roman"/>
                        <a:cs typeface="Times New Roman"/>
                      </a:endParaRPr>
                    </a:p>
                  </a:txBody>
                  <a:tcPr marL="68580" marR="68580" marT="0" marB="0"/>
                </a:tc>
                <a:tc>
                  <a:txBody>
                    <a:bodyPr/>
                    <a:lstStyle/>
                    <a:p>
                      <a:pPr algn="ctr">
                        <a:lnSpc>
                          <a:spcPct val="150000"/>
                        </a:lnSpc>
                        <a:spcAft>
                          <a:spcPts val="0"/>
                        </a:spcAft>
                      </a:pPr>
                      <a:r>
                        <a:rPr lang="en-IN" sz="1200">
                          <a:effectLst/>
                        </a:rPr>
                        <a:t>SPSR</a:t>
                      </a:r>
                      <a:endParaRPr lang="en-IN" sz="1100">
                        <a:effectLst/>
                        <a:latin typeface="Calibri"/>
                        <a:ea typeface="Times New Roman"/>
                        <a:cs typeface="Times New Roman"/>
                      </a:endParaRPr>
                    </a:p>
                  </a:txBody>
                  <a:tcPr marL="68580" marR="68580" marT="0" marB="0"/>
                </a:tc>
                <a:tc>
                  <a:txBody>
                    <a:bodyPr/>
                    <a:lstStyle/>
                    <a:p>
                      <a:pPr algn="just">
                        <a:lnSpc>
                          <a:spcPct val="150000"/>
                        </a:lnSpc>
                        <a:spcAft>
                          <a:spcPts val="0"/>
                        </a:spcAft>
                      </a:pPr>
                      <a:r>
                        <a:rPr lang="en-IN" sz="1200" dirty="0">
                          <a:effectLst/>
                        </a:rPr>
                        <a:t>No access</a:t>
                      </a:r>
                      <a:endParaRPr lang="en-IN"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5045337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rmAutofit fontScale="92500" lnSpcReduction="10000"/>
          </a:bodyPr>
          <a:lstStyle/>
          <a:p>
            <a:r>
              <a:rPr lang="en-IN" dirty="0" smtClean="0"/>
              <a:t> </a:t>
            </a:r>
            <a:r>
              <a:rPr lang="en-IN" dirty="0"/>
              <a:t>I</a:t>
            </a:r>
            <a:r>
              <a:rPr lang="en-IN" dirty="0" smtClean="0"/>
              <a:t>t </a:t>
            </a:r>
            <a:r>
              <a:rPr lang="en-IN" dirty="0"/>
              <a:t>is clear that  there are no MSR and MRS equivalent Thumb instructions. To alter the CPSR or SPSR ,  one  must switch into ARM state to use MSR and MRS. Similarly, there are no coprocessor instructions in Thumb state. You need to be in ARM state to access the coprocessor for configuring cache and memory management.</a:t>
            </a:r>
          </a:p>
          <a:p>
            <a:r>
              <a:rPr lang="en-IN" dirty="0"/>
              <a:t>ARM-Thumb interworking is the   method of linking  ARM and Thumb code together for both assembly and C/C++. </a:t>
            </a:r>
            <a:endParaRPr lang="en-IN" dirty="0" smtClean="0"/>
          </a:p>
          <a:p>
            <a:r>
              <a:rPr lang="en-IN" dirty="0" smtClean="0"/>
              <a:t> </a:t>
            </a:r>
            <a:r>
              <a:rPr lang="en-IN" dirty="0"/>
              <a:t>It handles the transition between the two   states. To call a Thumb routine from an ARM routine, the core has to change state. This is done with the T bit of CPSR  . </a:t>
            </a:r>
            <a:endParaRPr lang="en-IN" dirty="0" smtClean="0"/>
          </a:p>
          <a:p>
            <a:r>
              <a:rPr lang="en-IN" dirty="0" smtClean="0"/>
              <a:t>The </a:t>
            </a:r>
            <a:r>
              <a:rPr lang="en-IN" dirty="0"/>
              <a:t>BX and BLX branch instructions cause a switch between ARM and Thumb state while branching to a </a:t>
            </a:r>
            <a:r>
              <a:rPr lang="en-IN" dirty="0" smtClean="0"/>
              <a:t>routine.</a:t>
            </a:r>
            <a:endParaRPr lang="en-IN" dirty="0"/>
          </a:p>
        </p:txBody>
      </p:sp>
    </p:spTree>
    <p:extLst>
      <p:ext uri="{BB962C8B-B14F-4D97-AF65-F5344CB8AC3E}">
        <p14:creationId xmlns:p14="http://schemas.microsoft.com/office/powerpoint/2010/main" val="30383892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127848"/>
          </a:xfrm>
        </p:spPr>
        <p:txBody>
          <a:bodyPr/>
          <a:lstStyle/>
          <a:p>
            <a:r>
              <a:rPr lang="en-IN" dirty="0"/>
              <a:t>The data processing instructions manipulate data within registers. </a:t>
            </a:r>
            <a:endParaRPr lang="en-IN" dirty="0" smtClean="0"/>
          </a:p>
          <a:p>
            <a:r>
              <a:rPr lang="en-IN" dirty="0" smtClean="0"/>
              <a:t>They </a:t>
            </a:r>
            <a:r>
              <a:rPr lang="en-IN" dirty="0"/>
              <a:t>include move instructions, arithmetic instructions, shifts, logical instructions, comparison instructions, and multiply instructions. </a:t>
            </a:r>
            <a:endParaRPr lang="en-IN" dirty="0" smtClean="0"/>
          </a:p>
          <a:p>
            <a:r>
              <a:rPr lang="en-IN" dirty="0" smtClean="0"/>
              <a:t>The </a:t>
            </a:r>
            <a:r>
              <a:rPr lang="en-IN" dirty="0"/>
              <a:t>Thumb data processing instructions are a subset of the ARM data processing instructions</a:t>
            </a:r>
          </a:p>
        </p:txBody>
      </p:sp>
    </p:spTree>
    <p:extLst>
      <p:ext uri="{BB962C8B-B14F-4D97-AF65-F5344CB8AC3E}">
        <p14:creationId xmlns:p14="http://schemas.microsoft.com/office/powerpoint/2010/main" val="28873736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rmAutofit fontScale="55000" lnSpcReduction="20000"/>
          </a:bodyPr>
          <a:lstStyle/>
          <a:p>
            <a:r>
              <a:rPr lang="en-IN" dirty="0"/>
              <a:t>:                    ADC   :  add two 32-bit values and carry Rd = Rd + </a:t>
            </a:r>
            <a:r>
              <a:rPr lang="en-IN" dirty="0" err="1"/>
              <a:t>Rm</a:t>
            </a:r>
            <a:r>
              <a:rPr lang="en-IN" dirty="0"/>
              <a:t> + C </a:t>
            </a:r>
            <a:r>
              <a:rPr lang="en-IN" dirty="0" smtClean="0"/>
              <a:t>flag</a:t>
            </a:r>
            <a:endParaRPr lang="en-IN" dirty="0"/>
          </a:p>
          <a:p>
            <a:r>
              <a:rPr lang="en-IN" dirty="0"/>
              <a:t>                            ADD   :  add two 32-bit values Rd = </a:t>
            </a:r>
            <a:r>
              <a:rPr lang="en-IN" dirty="0" err="1"/>
              <a:t>Rn</a:t>
            </a:r>
            <a:r>
              <a:rPr lang="en-IN" dirty="0"/>
              <a:t> + immediate</a:t>
            </a:r>
          </a:p>
          <a:p>
            <a:r>
              <a:rPr lang="en-IN" dirty="0"/>
              <a:t>                                                                               Rd = Rd + immediate</a:t>
            </a:r>
          </a:p>
          <a:p>
            <a:r>
              <a:rPr lang="en-IN" dirty="0"/>
              <a:t>                                                                               Rd = Rd + </a:t>
            </a:r>
            <a:r>
              <a:rPr lang="en-IN" dirty="0" err="1"/>
              <a:t>Rm</a:t>
            </a:r>
            <a:endParaRPr lang="en-IN" dirty="0"/>
          </a:p>
          <a:p>
            <a:r>
              <a:rPr lang="en-IN" dirty="0"/>
              <a:t> </a:t>
            </a:r>
          </a:p>
          <a:p>
            <a:r>
              <a:rPr lang="en-IN" dirty="0"/>
              <a:t> </a:t>
            </a:r>
          </a:p>
          <a:p>
            <a:r>
              <a:rPr lang="en-IN" dirty="0"/>
              <a:t>                           AND   :  logical bitwise AND of two 32-bit values Rd = Rd &amp; </a:t>
            </a:r>
            <a:r>
              <a:rPr lang="en-IN" dirty="0" err="1"/>
              <a:t>Rm</a:t>
            </a:r>
            <a:endParaRPr lang="en-IN" dirty="0"/>
          </a:p>
          <a:p>
            <a:r>
              <a:rPr lang="en-IN" dirty="0"/>
              <a:t>                           ASR     : arithmetic shift right Rd = </a:t>
            </a:r>
            <a:r>
              <a:rPr lang="en-IN" dirty="0" err="1"/>
              <a:t>Rm_immediate</a:t>
            </a:r>
            <a:r>
              <a:rPr lang="en-IN" dirty="0"/>
              <a:t>,                                         </a:t>
            </a:r>
          </a:p>
          <a:p>
            <a:r>
              <a:rPr lang="en-IN" dirty="0"/>
              <a:t>                                                                                      C flag= </a:t>
            </a:r>
            <a:r>
              <a:rPr lang="en-IN" dirty="0" err="1"/>
              <a:t>Rm</a:t>
            </a:r>
            <a:r>
              <a:rPr lang="en-IN" dirty="0"/>
              <a:t>[immediate − 1]</a:t>
            </a:r>
          </a:p>
          <a:p>
            <a:r>
              <a:rPr lang="en-IN" dirty="0"/>
              <a:t>                                                                                      Rd = </a:t>
            </a:r>
            <a:r>
              <a:rPr lang="en-IN" dirty="0" err="1"/>
              <a:t>Rd_Rs</a:t>
            </a:r>
            <a:r>
              <a:rPr lang="en-IN" dirty="0"/>
              <a:t>, C flag = Rd[</a:t>
            </a:r>
            <a:r>
              <a:rPr lang="en-IN" dirty="0" err="1"/>
              <a:t>Rs</a:t>
            </a:r>
            <a:r>
              <a:rPr lang="en-IN" dirty="0"/>
              <a:t> - 1]</a:t>
            </a:r>
          </a:p>
          <a:p>
            <a:r>
              <a:rPr lang="en-IN" dirty="0"/>
              <a:t>                           BIC  : logical bit clear (AND NOT) of two 32-bit Rd = Rd AND  </a:t>
            </a:r>
          </a:p>
          <a:p>
            <a:r>
              <a:rPr lang="en-IN" dirty="0"/>
              <a:t>                                                                                                                      NOT(</a:t>
            </a:r>
            <a:r>
              <a:rPr lang="en-IN" dirty="0" err="1"/>
              <a:t>Rm</a:t>
            </a:r>
            <a:r>
              <a:rPr lang="en-IN" dirty="0"/>
              <a:t>)values</a:t>
            </a:r>
          </a:p>
          <a:p>
            <a:r>
              <a:rPr lang="en-IN" dirty="0"/>
              <a:t>                           CMN :  compare negative two 32-bit values </a:t>
            </a:r>
            <a:r>
              <a:rPr lang="en-IN" dirty="0" err="1"/>
              <a:t>Rn</a:t>
            </a:r>
            <a:r>
              <a:rPr lang="en-IN" dirty="0"/>
              <a:t> + </a:t>
            </a:r>
            <a:r>
              <a:rPr lang="en-IN" dirty="0" err="1"/>
              <a:t>Rm</a:t>
            </a:r>
            <a:r>
              <a:rPr lang="en-IN" dirty="0"/>
              <a:t> sets flags</a:t>
            </a:r>
          </a:p>
          <a:p>
            <a:r>
              <a:rPr lang="en-IN" dirty="0"/>
              <a:t>                           CMP  : compare two 32-bit integers </a:t>
            </a:r>
            <a:r>
              <a:rPr lang="en-IN" dirty="0" err="1"/>
              <a:t>Rn</a:t>
            </a:r>
            <a:r>
              <a:rPr lang="en-IN" dirty="0"/>
              <a:t>−immediate sets flags </a:t>
            </a:r>
            <a:r>
              <a:rPr lang="en-IN" dirty="0" err="1"/>
              <a:t>Rn−Rm</a:t>
            </a:r>
            <a:r>
              <a:rPr lang="en-IN" dirty="0"/>
              <a:t> sets flags</a:t>
            </a:r>
          </a:p>
          <a:p>
            <a:r>
              <a:rPr lang="en-IN" dirty="0"/>
              <a:t>                            EOR  : logical exclusive OR of two 32-bit values Rd = Rd EOR </a:t>
            </a:r>
            <a:r>
              <a:rPr lang="en-IN" dirty="0" err="1"/>
              <a:t>Rm</a:t>
            </a:r>
            <a:endParaRPr lang="en-IN" dirty="0"/>
          </a:p>
          <a:p>
            <a:r>
              <a:rPr lang="en-IN" dirty="0"/>
              <a:t> </a:t>
            </a:r>
          </a:p>
          <a:p>
            <a:r>
              <a:rPr lang="en-IN" dirty="0"/>
              <a:t>                           LSL    :  logical shift left Rd = </a:t>
            </a:r>
            <a:r>
              <a:rPr lang="en-IN" dirty="0" err="1"/>
              <a:t>Rm</a:t>
            </a:r>
            <a:r>
              <a:rPr lang="en-IN" dirty="0"/>
              <a:t>_ immediate,</a:t>
            </a:r>
          </a:p>
          <a:p>
            <a:r>
              <a:rPr lang="en-IN" dirty="0"/>
              <a:t>                                                                  C flag= </a:t>
            </a:r>
            <a:r>
              <a:rPr lang="en-IN" dirty="0" err="1"/>
              <a:t>Rm</a:t>
            </a:r>
            <a:r>
              <a:rPr lang="en-IN" dirty="0"/>
              <a:t>[32 − immediate]</a:t>
            </a:r>
          </a:p>
          <a:p>
            <a:r>
              <a:rPr lang="en-IN" dirty="0"/>
              <a:t>                                                                  Rd = </a:t>
            </a:r>
            <a:r>
              <a:rPr lang="en-IN" dirty="0" err="1"/>
              <a:t>Rd_Rs</a:t>
            </a:r>
            <a:r>
              <a:rPr lang="en-IN" dirty="0"/>
              <a:t>, C flag = Rd[32 − </a:t>
            </a:r>
            <a:r>
              <a:rPr lang="en-IN" dirty="0" err="1"/>
              <a:t>Rs</a:t>
            </a:r>
            <a:r>
              <a:rPr lang="en-IN" dirty="0"/>
              <a:t>]</a:t>
            </a:r>
          </a:p>
          <a:p>
            <a:r>
              <a:rPr lang="en-IN" dirty="0"/>
              <a:t>                           LSR   :  logical shift right Rd = </a:t>
            </a:r>
            <a:r>
              <a:rPr lang="en-IN" dirty="0" err="1"/>
              <a:t>Rm</a:t>
            </a:r>
            <a:r>
              <a:rPr lang="en-IN" dirty="0"/>
              <a:t>_ immediate,</a:t>
            </a:r>
          </a:p>
          <a:p>
            <a:r>
              <a:rPr lang="en-IN" dirty="0"/>
              <a:t>                                                                    C flag = Rd [immediate − 1]</a:t>
            </a:r>
          </a:p>
          <a:p>
            <a:r>
              <a:rPr lang="en-IN" dirty="0"/>
              <a:t>                                                                    Rd = Rd_ </a:t>
            </a:r>
            <a:r>
              <a:rPr lang="en-IN" dirty="0" err="1"/>
              <a:t>Rs</a:t>
            </a:r>
            <a:r>
              <a:rPr lang="en-IN" dirty="0"/>
              <a:t>, C flag = Rd[</a:t>
            </a:r>
            <a:r>
              <a:rPr lang="en-IN" dirty="0" err="1"/>
              <a:t>Rs</a:t>
            </a:r>
            <a:r>
              <a:rPr lang="en-IN" dirty="0"/>
              <a:t> − 1]</a:t>
            </a:r>
          </a:p>
          <a:p>
            <a:r>
              <a:rPr lang="en-IN" dirty="0"/>
              <a:t>                           MOV   : move a 32-bit value into a register Rd = immediate</a:t>
            </a:r>
          </a:p>
          <a:p>
            <a:endParaRPr lang="en-IN" dirty="0"/>
          </a:p>
        </p:txBody>
      </p:sp>
    </p:spTree>
    <p:extLst>
      <p:ext uri="{BB962C8B-B14F-4D97-AF65-F5344CB8AC3E}">
        <p14:creationId xmlns:p14="http://schemas.microsoft.com/office/powerpoint/2010/main" val="180876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228600"/>
            <a:ext cx="8229600" cy="1143000"/>
          </a:xfrm>
        </p:spPr>
        <p:txBody>
          <a:bodyPr>
            <a:normAutofit/>
          </a:bodyPr>
          <a:lstStyle/>
          <a:p>
            <a:r>
              <a:rPr lang="en-US" dirty="0" smtClean="0"/>
              <a:t>:</a:t>
            </a:r>
            <a:endParaRPr lang="en-IN" dirty="0"/>
          </a:p>
        </p:txBody>
      </p:sp>
      <p:sp>
        <p:nvSpPr>
          <p:cNvPr id="3" name="Content Placeholder 2"/>
          <p:cNvSpPr>
            <a:spLocks noGrp="1"/>
          </p:cNvSpPr>
          <p:nvPr>
            <p:ph idx="1"/>
          </p:nvPr>
        </p:nvSpPr>
        <p:spPr>
          <a:xfrm>
            <a:off x="468923" y="836712"/>
            <a:ext cx="8229600" cy="5449808"/>
          </a:xfrm>
        </p:spPr>
        <p:txBody>
          <a:bodyPr>
            <a:normAutofit/>
          </a:bodyPr>
          <a:lstStyle/>
          <a:p>
            <a:r>
              <a:rPr lang="en-IN" dirty="0"/>
              <a:t>The ARM7TDMI-S processor has a Von Neumann architecture, with a single 32-bit data bus carrying both instructions and data. </a:t>
            </a:r>
            <a:endParaRPr lang="en-IN" dirty="0" smtClean="0"/>
          </a:p>
          <a:p>
            <a:r>
              <a:rPr lang="en-IN" dirty="0"/>
              <a:t>Only load, store, and swap instructions can access data from memory. </a:t>
            </a:r>
            <a:endParaRPr lang="en-IN" dirty="0" smtClean="0"/>
          </a:p>
          <a:p>
            <a:r>
              <a:rPr lang="en-IN" dirty="0"/>
              <a:t>The ARM7TDMI-S processor uses a three stage pipeline to increase the speed of the flow of instructions to the </a:t>
            </a:r>
            <a:r>
              <a:rPr lang="en-IN" dirty="0" smtClean="0"/>
              <a:t>processor.</a:t>
            </a:r>
          </a:p>
          <a:p>
            <a:r>
              <a:rPr lang="en-IN" dirty="0"/>
              <a:t>In the   three-stage  pipeline  the instructions are  executed in three </a:t>
            </a:r>
            <a:r>
              <a:rPr lang="en-IN" dirty="0" smtClean="0"/>
              <a:t>stages.</a:t>
            </a:r>
          </a:p>
          <a:p>
            <a:endParaRPr lang="en-IN" dirty="0"/>
          </a:p>
        </p:txBody>
      </p:sp>
      <p:sp>
        <p:nvSpPr>
          <p:cNvPr id="5" name="Content Placeholder 2">
            <a:extLst>
              <a:ext uri="{FF2B5EF4-FFF2-40B4-BE49-F238E27FC236}">
                <a16:creationId xmlns:a16="http://schemas.microsoft.com/office/drawing/2014/main" xmlns="" id="{979DA353-9167-4643-930C-F46E96A40F6A}"/>
              </a:ext>
            </a:extLst>
          </p:cNvPr>
          <p:cNvSpPr txBox="1">
            <a:spLocks/>
          </p:cNvSpPr>
          <p:nvPr/>
        </p:nvSpPr>
        <p:spPr>
          <a:xfrm>
            <a:off x="468923" y="4659923"/>
            <a:ext cx="8229600" cy="220980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endParaRPr lang="en-IN" dirty="0"/>
          </a:p>
        </p:txBody>
      </p:sp>
      <p:pic>
        <p:nvPicPr>
          <p:cNvPr id="6" name="Picture 5"/>
          <p:cNvPicPr/>
          <p:nvPr/>
        </p:nvPicPr>
        <p:blipFill>
          <a:blip r:embed="rId2" cstate="print"/>
          <a:srcRect/>
          <a:stretch>
            <a:fillRect/>
          </a:stretch>
        </p:blipFill>
        <p:spPr bwMode="auto">
          <a:xfrm>
            <a:off x="1835696" y="5198085"/>
            <a:ext cx="5943600" cy="1133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67544" y="1844824"/>
            <a:ext cx="8229600" cy="4389120"/>
          </a:xfrm>
        </p:spPr>
        <p:txBody>
          <a:bodyPr>
            <a:normAutofit fontScale="55000" lnSpcReduction="20000"/>
          </a:bodyPr>
          <a:lstStyle/>
          <a:p>
            <a:r>
              <a:rPr lang="en-IN" dirty="0"/>
              <a:t> Rd = </a:t>
            </a:r>
            <a:r>
              <a:rPr lang="en-IN" dirty="0" err="1"/>
              <a:t>Rn</a:t>
            </a:r>
            <a:endParaRPr lang="en-IN" dirty="0"/>
          </a:p>
          <a:p>
            <a:r>
              <a:rPr lang="en-IN" dirty="0"/>
              <a:t>                                                                                                 Rd = </a:t>
            </a:r>
            <a:r>
              <a:rPr lang="en-IN" dirty="0" err="1"/>
              <a:t>Rm</a:t>
            </a:r>
            <a:endParaRPr lang="en-IN" dirty="0"/>
          </a:p>
          <a:p>
            <a:r>
              <a:rPr lang="en-IN" dirty="0"/>
              <a:t>                           MUL   :  multiply two 32-bit values Rd = (</a:t>
            </a:r>
            <a:r>
              <a:rPr lang="en-IN" dirty="0" err="1"/>
              <a:t>Rm</a:t>
            </a:r>
            <a:r>
              <a:rPr lang="en-IN" dirty="0"/>
              <a:t> * Rd)[31:0]</a:t>
            </a:r>
          </a:p>
          <a:p>
            <a:r>
              <a:rPr lang="en-IN" dirty="0"/>
              <a:t>                           MVN   :  move the logical NOT of a 32-bit value into a register Rd = NOT(</a:t>
            </a:r>
            <a:r>
              <a:rPr lang="en-IN" dirty="0" err="1"/>
              <a:t>Rm</a:t>
            </a:r>
            <a:r>
              <a:rPr lang="en-IN" dirty="0"/>
              <a:t>)</a:t>
            </a:r>
          </a:p>
          <a:p>
            <a:r>
              <a:rPr lang="en-IN" dirty="0"/>
              <a:t>                                                                                      </a:t>
            </a:r>
          </a:p>
          <a:p>
            <a:r>
              <a:rPr lang="en-IN" dirty="0"/>
              <a:t>                         NEG    :  negate a 32-bit value Rd = 0 − </a:t>
            </a:r>
            <a:r>
              <a:rPr lang="en-IN" dirty="0" err="1"/>
              <a:t>Rm</a:t>
            </a:r>
            <a:endParaRPr lang="en-IN" dirty="0"/>
          </a:p>
          <a:p>
            <a:r>
              <a:rPr lang="en-IN" dirty="0"/>
              <a:t>                         ORR     :  logical bitwise OR of two 32-bit values Rd = Rd OR </a:t>
            </a:r>
            <a:r>
              <a:rPr lang="en-IN" dirty="0" err="1"/>
              <a:t>Rm</a:t>
            </a:r>
            <a:endParaRPr lang="en-IN" dirty="0"/>
          </a:p>
          <a:p>
            <a:r>
              <a:rPr lang="en-IN" dirty="0"/>
              <a:t>                            ROR   :  rotate right a 32-bit value Rd = Rd RIGHT_ROTATE </a:t>
            </a:r>
            <a:r>
              <a:rPr lang="en-IN" dirty="0" err="1"/>
              <a:t>Rs</a:t>
            </a:r>
            <a:r>
              <a:rPr lang="en-IN" dirty="0"/>
              <a:t>,</a:t>
            </a:r>
          </a:p>
          <a:p>
            <a:r>
              <a:rPr lang="en-IN" dirty="0"/>
              <a:t>                                                                                     C flag= Rd[Rs−1]</a:t>
            </a:r>
          </a:p>
          <a:p>
            <a:r>
              <a:rPr lang="en-IN" dirty="0"/>
              <a:t>                            SBC    : subtract with carry a 32-bit value Rd = Rd − </a:t>
            </a:r>
            <a:r>
              <a:rPr lang="en-IN" dirty="0" err="1"/>
              <a:t>Rm</a:t>
            </a:r>
            <a:r>
              <a:rPr lang="en-IN" dirty="0"/>
              <a:t> − NOT(C flag)</a:t>
            </a:r>
          </a:p>
          <a:p>
            <a:r>
              <a:rPr lang="en-IN" dirty="0"/>
              <a:t>                            SUB    : subtract two 32-bit values Rd = </a:t>
            </a:r>
            <a:r>
              <a:rPr lang="en-IN" dirty="0" err="1"/>
              <a:t>Rn</a:t>
            </a:r>
            <a:r>
              <a:rPr lang="en-IN" dirty="0"/>
              <a:t> − immediate</a:t>
            </a:r>
          </a:p>
          <a:p>
            <a:r>
              <a:rPr lang="en-IN" dirty="0"/>
              <a:t>                                                                                    Rd = Rd − immediate</a:t>
            </a:r>
          </a:p>
          <a:p>
            <a:r>
              <a:rPr lang="en-IN" dirty="0"/>
              <a:t>                                                                                    Rd = </a:t>
            </a:r>
            <a:r>
              <a:rPr lang="en-IN" dirty="0" err="1"/>
              <a:t>Rn</a:t>
            </a:r>
            <a:r>
              <a:rPr lang="en-IN" dirty="0"/>
              <a:t> − </a:t>
            </a:r>
            <a:r>
              <a:rPr lang="en-IN" dirty="0" err="1"/>
              <a:t>Rm</a:t>
            </a:r>
            <a:endParaRPr lang="en-IN" dirty="0"/>
          </a:p>
          <a:p>
            <a:r>
              <a:rPr lang="en-IN" dirty="0"/>
              <a:t>                                                                                    </a:t>
            </a:r>
            <a:r>
              <a:rPr lang="en-IN" dirty="0" err="1"/>
              <a:t>sp</a:t>
            </a:r>
            <a:r>
              <a:rPr lang="en-IN" dirty="0"/>
              <a:t> = </a:t>
            </a:r>
            <a:r>
              <a:rPr lang="en-IN" dirty="0" err="1"/>
              <a:t>sp</a:t>
            </a:r>
            <a:r>
              <a:rPr lang="en-IN" dirty="0"/>
              <a:t> − (immediate_2)</a:t>
            </a:r>
          </a:p>
          <a:p>
            <a:r>
              <a:rPr lang="en-IN" dirty="0"/>
              <a:t>                           TST :  test bits of a 32-bit value </a:t>
            </a:r>
            <a:r>
              <a:rPr lang="en-IN" dirty="0" err="1"/>
              <a:t>Rn</a:t>
            </a:r>
            <a:r>
              <a:rPr lang="en-IN" dirty="0"/>
              <a:t> AND </a:t>
            </a:r>
            <a:r>
              <a:rPr lang="en-IN" dirty="0" err="1"/>
              <a:t>Rm</a:t>
            </a:r>
            <a:r>
              <a:rPr lang="en-IN" dirty="0"/>
              <a:t> sets flags</a:t>
            </a:r>
          </a:p>
          <a:p>
            <a:r>
              <a:rPr lang="en-IN" dirty="0"/>
              <a:t> </a:t>
            </a:r>
          </a:p>
          <a:p>
            <a:r>
              <a:rPr lang="en-IN" dirty="0"/>
              <a:t>Note : Thumb deviates from the ARM style in that the barrel shift operations (ASR, LSL, LSR,      </a:t>
            </a:r>
          </a:p>
          <a:p>
            <a:r>
              <a:rPr lang="en-IN" dirty="0"/>
              <a:t>           and  ROR) are separate instructions.</a:t>
            </a:r>
          </a:p>
        </p:txBody>
      </p:sp>
    </p:spTree>
    <p:extLst>
      <p:ext uri="{BB962C8B-B14F-4D97-AF65-F5344CB8AC3E}">
        <p14:creationId xmlns:p14="http://schemas.microsoft.com/office/powerpoint/2010/main" val="19585467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endParaRPr lang="en-US" dirty="0"/>
          </a:p>
          <a:p>
            <a:pPr marL="0" indent="0" algn="ctr">
              <a:buNone/>
            </a:pPr>
            <a:r>
              <a:rPr lang="en-US" sz="4400" dirty="0" smtClean="0"/>
              <a:t>THANK U</a:t>
            </a:r>
            <a:endParaRPr lang="en-IN" sz="4400" dirty="0"/>
          </a:p>
        </p:txBody>
      </p:sp>
    </p:spTree>
    <p:extLst>
      <p:ext uri="{BB962C8B-B14F-4D97-AF65-F5344CB8AC3E}">
        <p14:creationId xmlns:p14="http://schemas.microsoft.com/office/powerpoint/2010/main" val="3958392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99856"/>
          </a:xfrm>
        </p:spPr>
        <p:txBody>
          <a:bodyPr>
            <a:normAutofit/>
          </a:bodyPr>
          <a:lstStyle/>
          <a:p>
            <a:r>
              <a:rPr lang="en-IN" b="1" dirty="0" smtClean="0"/>
              <a:t>ARM7TDMIS  stands for  </a:t>
            </a:r>
            <a:endParaRPr lang="en-IN" dirty="0" smtClean="0"/>
          </a:p>
          <a:p>
            <a:r>
              <a:rPr lang="en-IN" b="1" dirty="0" smtClean="0"/>
              <a:t>T</a:t>
            </a:r>
            <a:r>
              <a:rPr lang="en-IN" dirty="0" smtClean="0"/>
              <a:t>: THUMB ; </a:t>
            </a:r>
          </a:p>
          <a:p>
            <a:r>
              <a:rPr lang="en-IN" b="1" dirty="0" smtClean="0"/>
              <a:t>D: </a:t>
            </a:r>
            <a:r>
              <a:rPr lang="en-IN" dirty="0" smtClean="0"/>
              <a:t>for on-chip Debug support, enabling the processor to halt in response to a debug request,</a:t>
            </a:r>
          </a:p>
          <a:p>
            <a:r>
              <a:rPr lang="en-IN" b="1" dirty="0" smtClean="0"/>
              <a:t>M</a:t>
            </a:r>
            <a:r>
              <a:rPr lang="en-IN" dirty="0" smtClean="0"/>
              <a:t>: enhanced Multiplier, yield a full 64-bit result, high performance </a:t>
            </a:r>
          </a:p>
          <a:p>
            <a:r>
              <a:rPr lang="en-IN" b="1" dirty="0" smtClean="0"/>
              <a:t>I</a:t>
            </a:r>
            <a:r>
              <a:rPr lang="en-IN" dirty="0" smtClean="0"/>
              <a:t>: Embedded ICE hardware (In Circuit emulator)</a:t>
            </a:r>
          </a:p>
          <a:p>
            <a:r>
              <a:rPr lang="en-IN" b="1" dirty="0" smtClean="0"/>
              <a:t>S :</a:t>
            </a:r>
            <a:r>
              <a:rPr lang="en-IN" dirty="0" smtClean="0"/>
              <a:t> Synthesizable</a:t>
            </a:r>
          </a:p>
          <a:p>
            <a:endParaRPr lang="en-IN" dirty="0"/>
          </a:p>
        </p:txBody>
      </p:sp>
    </p:spTree>
    <p:extLst>
      <p:ext uri="{BB962C8B-B14F-4D97-AF65-F5344CB8AC3E}">
        <p14:creationId xmlns:p14="http://schemas.microsoft.com/office/powerpoint/2010/main" val="2944811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48680"/>
            <a:ext cx="8229600" cy="1298408"/>
          </a:xfrm>
        </p:spPr>
        <p:txBody>
          <a:bodyPr>
            <a:normAutofit fontScale="90000"/>
          </a:bodyPr>
          <a:lstStyle/>
          <a:p>
            <a:r>
              <a:rPr lang="en-IN" b="1" dirty="0" smtClean="0"/>
              <a:t/>
            </a:r>
            <a:br>
              <a:rPr lang="en-IN" b="1" dirty="0" smtClean="0"/>
            </a:br>
            <a:r>
              <a:rPr lang="en-IN" b="1" dirty="0"/>
              <a:t/>
            </a:r>
            <a:br>
              <a:rPr lang="en-IN" b="1" dirty="0"/>
            </a:br>
            <a:r>
              <a:rPr lang="en-IN" b="1" dirty="0" smtClean="0"/>
              <a:t/>
            </a:r>
            <a:br>
              <a:rPr lang="en-IN" b="1" dirty="0" smtClean="0"/>
            </a:br>
            <a:r>
              <a:rPr lang="en-IN" b="1" dirty="0"/>
              <a:t/>
            </a:r>
            <a:br>
              <a:rPr lang="en-IN" b="1" dirty="0"/>
            </a:br>
            <a:r>
              <a:rPr lang="en-IN" b="1" dirty="0" smtClean="0"/>
              <a:t/>
            </a:r>
            <a:br>
              <a:rPr lang="en-IN" b="1" dirty="0" smtClean="0"/>
            </a:br>
            <a:r>
              <a:rPr lang="en-IN" b="1" dirty="0" smtClean="0"/>
              <a:t/>
            </a:r>
            <a:br>
              <a:rPr lang="en-IN" b="1" dirty="0" smtClean="0"/>
            </a:br>
            <a:r>
              <a:rPr lang="en-IN" b="1" dirty="0"/>
              <a:t/>
            </a:r>
            <a:br>
              <a:rPr lang="en-IN" b="1" dirty="0"/>
            </a:br>
            <a:r>
              <a:rPr lang="en-IN" b="1" dirty="0" smtClean="0"/>
              <a:t/>
            </a:r>
            <a:br>
              <a:rPr lang="en-IN" b="1" dirty="0" smtClean="0"/>
            </a:br>
            <a:r>
              <a:rPr lang="en-IN" b="1" dirty="0"/>
              <a:t/>
            </a:r>
            <a:br>
              <a:rPr lang="en-IN" b="1" dirty="0"/>
            </a:br>
            <a:r>
              <a:rPr lang="en-IN" b="1" dirty="0" smtClean="0"/>
              <a:t/>
            </a:r>
            <a:br>
              <a:rPr lang="en-IN" b="1" dirty="0" smtClean="0"/>
            </a:br>
            <a:r>
              <a:rPr lang="en-IN" b="1" dirty="0"/>
              <a:t/>
            </a:r>
            <a:br>
              <a:rPr lang="en-IN" b="1" dirty="0"/>
            </a:br>
            <a:r>
              <a:rPr lang="en-IN" b="1" dirty="0" smtClean="0"/>
              <a:t/>
            </a:r>
            <a:br>
              <a:rPr lang="en-IN" b="1" dirty="0" smtClean="0"/>
            </a:br>
            <a:r>
              <a:rPr lang="en-IN" b="1" dirty="0"/>
              <a:t/>
            </a:r>
            <a:br>
              <a:rPr lang="en-IN" b="1" dirty="0"/>
            </a:br>
            <a:r>
              <a:rPr lang="en-IN" b="1" dirty="0" smtClean="0"/>
              <a:t>FEATURES:</a:t>
            </a:r>
            <a:r>
              <a:rPr lang="en-IN" dirty="0"/>
              <a:t/>
            </a:r>
            <a:br>
              <a:rPr lang="en-IN" dirty="0"/>
            </a:br>
            <a:endParaRPr lang="en-IN" dirty="0"/>
          </a:p>
        </p:txBody>
      </p:sp>
      <p:sp>
        <p:nvSpPr>
          <p:cNvPr id="4" name="Content Placeholder 3"/>
          <p:cNvSpPr>
            <a:spLocks noGrp="1"/>
          </p:cNvSpPr>
          <p:nvPr>
            <p:ph idx="1"/>
          </p:nvPr>
        </p:nvSpPr>
        <p:spPr>
          <a:xfrm>
            <a:off x="457200" y="1340768"/>
            <a:ext cx="8229600" cy="4983832"/>
          </a:xfrm>
        </p:spPr>
        <p:txBody>
          <a:bodyPr>
            <a:normAutofit fontScale="92500" lnSpcReduction="10000"/>
          </a:bodyPr>
          <a:lstStyle/>
          <a:p>
            <a:pPr lvl="0"/>
            <a:r>
              <a:rPr lang="en-IN" dirty="0"/>
              <a:t>A large uniform register file</a:t>
            </a:r>
          </a:p>
          <a:p>
            <a:pPr lvl="0"/>
            <a:r>
              <a:rPr lang="en-IN" dirty="0"/>
              <a:t>A load/store</a:t>
            </a:r>
            <a:r>
              <a:rPr lang="en-IN" i="1" dirty="0"/>
              <a:t> </a:t>
            </a:r>
            <a:r>
              <a:rPr lang="en-IN" dirty="0"/>
              <a:t>architecture, where data-processing operations only operate on register contents, not  directly on memory contents</a:t>
            </a:r>
          </a:p>
          <a:p>
            <a:pPr lvl="0"/>
            <a:r>
              <a:rPr lang="en-IN" dirty="0"/>
              <a:t>Simple addressing modes, with all load/store addresses being determined from register contents and   instruction  fields only uniform and fixed-length instruction fields, to simplify instruction decode.</a:t>
            </a:r>
          </a:p>
          <a:p>
            <a:pPr lvl="0"/>
            <a:r>
              <a:rPr lang="en-IN" dirty="0" smtClean="0"/>
              <a:t>It Control </a:t>
            </a:r>
            <a:r>
              <a:rPr lang="en-IN" dirty="0"/>
              <a:t>over both the Arithmetic Logic Unit (ALU) and shifter in most data-processing </a:t>
            </a:r>
            <a:r>
              <a:rPr lang="en-IN" dirty="0" smtClean="0"/>
              <a:t>instructions.</a:t>
            </a:r>
            <a:endParaRPr lang="en-IN" dirty="0"/>
          </a:p>
          <a:p>
            <a:pPr lvl="0"/>
            <a:r>
              <a:rPr lang="en-IN" dirty="0"/>
              <a:t>Auto-increment and auto-decrement addressing modes to optimize program loops</a:t>
            </a:r>
          </a:p>
          <a:p>
            <a:pPr lvl="0"/>
            <a:r>
              <a:rPr lang="en-IN" dirty="0"/>
              <a:t>Load and Store Multiple instructions to maximize </a:t>
            </a:r>
            <a:r>
              <a:rPr lang="en-IN" dirty="0" smtClean="0"/>
              <a:t>data.</a:t>
            </a:r>
            <a:endParaRPr lang="en-IN" dirty="0"/>
          </a:p>
          <a:p>
            <a:pPr marL="0" lvl="0" indent="0">
              <a:buNone/>
            </a:pPr>
            <a:endParaRPr lang="en-IN" dirty="0"/>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53210"/>
          </a:xfrm>
        </p:spPr>
        <p:txBody>
          <a:bodyPr>
            <a:normAutofit fontScale="90000"/>
          </a:bodyPr>
          <a:lstStyle/>
          <a:p>
            <a:r>
              <a:rPr lang="en-US" dirty="0" smtClean="0"/>
              <a:t>3-Basic instruction set:</a:t>
            </a:r>
            <a:endParaRPr lang="en-IN" dirty="0"/>
          </a:p>
        </p:txBody>
      </p:sp>
      <p:sp>
        <p:nvSpPr>
          <p:cNvPr id="3" name="Content Placeholder 2"/>
          <p:cNvSpPr>
            <a:spLocks noGrp="1"/>
          </p:cNvSpPr>
          <p:nvPr>
            <p:ph idx="1"/>
          </p:nvPr>
        </p:nvSpPr>
        <p:spPr>
          <a:xfrm>
            <a:off x="457200" y="1214422"/>
            <a:ext cx="8229600" cy="5110178"/>
          </a:xfrm>
        </p:spPr>
        <p:txBody>
          <a:bodyPr>
            <a:normAutofit/>
          </a:bodyPr>
          <a:lstStyle/>
          <a:p>
            <a:pPr>
              <a:buNone/>
            </a:pPr>
            <a:endParaRPr lang="en-IN" dirty="0" smtClean="0"/>
          </a:p>
          <a:p>
            <a:pPr lvl="0"/>
            <a:r>
              <a:rPr lang="en-IN" dirty="0"/>
              <a:t>A 32-  bit ARM instruction set </a:t>
            </a:r>
          </a:p>
          <a:p>
            <a:pPr lvl="0"/>
            <a:r>
              <a:rPr lang="en-IN" dirty="0"/>
              <a:t>A 16 –bit Thumb instruction set and </a:t>
            </a:r>
          </a:p>
          <a:p>
            <a:pPr lvl="0"/>
            <a:r>
              <a:rPr lang="en-IN" dirty="0"/>
              <a:t>The 8-bit Java Byte code used in Jazelle  state</a:t>
            </a:r>
          </a:p>
          <a:p>
            <a:r>
              <a:rPr lang="en-IN" dirty="0"/>
              <a:t>Thumb state is nearly 65% of the ARM code and can provide </a:t>
            </a:r>
            <a:r>
              <a:rPr lang="en-IN" dirty="0" smtClean="0"/>
              <a:t>160%of </a:t>
            </a:r>
            <a:r>
              <a:rPr lang="en-IN" dirty="0"/>
              <a:t>the performance of ARM code when working </a:t>
            </a:r>
            <a:r>
              <a:rPr lang="en-IN" dirty="0" smtClean="0"/>
              <a:t>on a </a:t>
            </a:r>
            <a:r>
              <a:rPr lang="en-IN" dirty="0"/>
              <a:t>16-bit memory system.</a:t>
            </a:r>
            <a:endParaRPr lang="en-IN" dirty="0" smtClean="0"/>
          </a:p>
          <a:p>
            <a:pPr>
              <a:buNone/>
            </a:pPr>
            <a:endParaRPr lang="en-IN"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IN" b="1" dirty="0"/>
              <a:t>ARCHITECTURE OF ARM PROCESSORS</a:t>
            </a:r>
            <a:endParaRPr lang="en-IN" dirty="0"/>
          </a:p>
        </p:txBody>
      </p:sp>
      <p:sp>
        <p:nvSpPr>
          <p:cNvPr id="4" name="Content Placeholder 3"/>
          <p:cNvSpPr>
            <a:spLocks noGrp="1"/>
          </p:cNvSpPr>
          <p:nvPr>
            <p:ph idx="1"/>
          </p:nvPr>
        </p:nvSpPr>
        <p:spPr/>
        <p:txBody>
          <a:bodyPr>
            <a:normAutofit/>
          </a:bodyPr>
          <a:lstStyle/>
          <a:p>
            <a:pPr marL="0" indent="0">
              <a:buNone/>
            </a:pPr>
            <a:r>
              <a:rPr lang="en-IN" dirty="0" smtClean="0"/>
              <a:t>ARM uses AMBA and  </a:t>
            </a:r>
            <a:r>
              <a:rPr lang="en-IN" dirty="0"/>
              <a:t>include two system buses: the AMBA High-Speed Bus (AHB) or the Advanced System Bus (ASB), and the Advanced Peripheral Bus (APB</a:t>
            </a:r>
            <a:r>
              <a:rPr lang="en-IN" dirty="0" smtClean="0"/>
              <a:t>).</a:t>
            </a:r>
          </a:p>
          <a:p>
            <a:r>
              <a:rPr lang="en-IN" dirty="0" smtClean="0"/>
              <a:t>The </a:t>
            </a:r>
            <a:r>
              <a:rPr lang="en-IN" dirty="0"/>
              <a:t>ARM processor consists of  </a:t>
            </a:r>
          </a:p>
          <a:p>
            <a:pPr lvl="0"/>
            <a:r>
              <a:rPr lang="en-IN" dirty="0"/>
              <a:t>Arithmetic Logic Unit (32-bit)</a:t>
            </a:r>
          </a:p>
          <a:p>
            <a:pPr lvl="0"/>
            <a:r>
              <a:rPr lang="en-IN" dirty="0"/>
              <a:t>One Booth multiplier(32-bit)</a:t>
            </a:r>
          </a:p>
          <a:p>
            <a:pPr lvl="0"/>
            <a:r>
              <a:rPr lang="en-IN" dirty="0"/>
              <a:t>One Barrel shifter</a:t>
            </a:r>
          </a:p>
          <a:p>
            <a:pPr lvl="0"/>
            <a:r>
              <a:rPr lang="en-IN" dirty="0"/>
              <a:t>One Control unit</a:t>
            </a:r>
          </a:p>
          <a:p>
            <a:pPr lvl="0"/>
            <a:r>
              <a:rPr lang="en-IN" dirty="0"/>
              <a:t>Register file of 37 registers each of 32 bits.</a:t>
            </a:r>
          </a:p>
          <a:p>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1097</TotalTime>
  <Words>2740</Words>
  <Application>Microsoft Office PowerPoint</Application>
  <PresentationFormat>On-screen Show (4:3)</PresentationFormat>
  <Paragraphs>344</Paragraphs>
  <Slides>51</Slides>
  <Notes>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Flow</vt:lpstr>
      <vt:lpstr>         ARM PROCESSOR</vt:lpstr>
      <vt:lpstr>ARM PROCESSOR: </vt:lpstr>
      <vt:lpstr>PowerPoint Presentation</vt:lpstr>
      <vt:lpstr>PowerPoint Presentation</vt:lpstr>
      <vt:lpstr>:</vt:lpstr>
      <vt:lpstr>PowerPoint Presentation</vt:lpstr>
      <vt:lpstr>             FEATURES: </vt:lpstr>
      <vt:lpstr>3-Basic instruction set:</vt:lpstr>
      <vt:lpstr>ARCHITECTURE OF ARM PROCESSORS</vt:lpstr>
      <vt:lpstr>:</vt:lpstr>
      <vt:lpstr>PowerPoint Presentation</vt:lpstr>
      <vt:lpstr>ARM registers</vt:lpstr>
      <vt:lpstr>PowerPoint Presentation</vt:lpstr>
      <vt:lpstr>PowerPoint Presentation</vt:lpstr>
      <vt:lpstr>PowerPoint Presentation</vt:lpstr>
      <vt:lpstr>Processor modes</vt:lpstr>
      <vt:lpstr>Banked registers</vt:lpstr>
      <vt:lpstr>PowerPoint Presentation</vt:lpstr>
      <vt:lpstr>Pipeline</vt:lpstr>
      <vt:lpstr>Example</vt:lpstr>
      <vt:lpstr>Table</vt:lpstr>
      <vt:lpstr>Exceptions, Interrupts, and the Vector Table </vt:lpstr>
      <vt:lpstr>PowerPoint Presentation</vt:lpstr>
      <vt:lpstr>                 </vt:lpstr>
      <vt:lpstr>ARM families</vt:lpstr>
      <vt:lpstr>Instruction set</vt:lpstr>
      <vt:lpstr>PowerPoint Presentation</vt:lpstr>
      <vt:lpstr>PowerPoint Presentation</vt:lpstr>
      <vt:lpstr>PowerPoint Presentation</vt:lpstr>
      <vt:lpstr>DATA TRANSFER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Introduction to Thumb instruction set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Admin</cp:lastModifiedBy>
  <cp:revision>129</cp:revision>
  <dcterms:created xsi:type="dcterms:W3CDTF">2006-08-16T00:00:00Z</dcterms:created>
  <dcterms:modified xsi:type="dcterms:W3CDTF">2023-12-26T07:58:04Z</dcterms:modified>
</cp:coreProperties>
</file>