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2"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80" r:id="rId20"/>
    <p:sldId id="281" r:id="rId21"/>
    <p:sldId id="275" r:id="rId22"/>
    <p:sldId id="276" r:id="rId23"/>
    <p:sldId id="277" r:id="rId24"/>
    <p:sldId id="282" r:id="rId25"/>
    <p:sldId id="278" r:id="rId26"/>
    <p:sldId id="279" r:id="rId27"/>
    <p:sldId id="283" r:id="rId28"/>
    <p:sldId id="284" r:id="rId29"/>
    <p:sldId id="286" r:id="rId30"/>
    <p:sldId id="285"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19" r:id="rId44"/>
    <p:sldId id="320" r:id="rId45"/>
    <p:sldId id="321" r:id="rId46"/>
    <p:sldId id="322"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01" r:id="rId67"/>
    <p:sldId id="300" r:id="rId68"/>
    <p:sldId id="304" r:id="rId69"/>
    <p:sldId id="302" r:id="rId70"/>
    <p:sldId id="303" r:id="rId71"/>
    <p:sldId id="305" r:id="rId72"/>
    <p:sldId id="374" r:id="rId73"/>
    <p:sldId id="373" r:id="rId74"/>
    <p:sldId id="306" r:id="rId75"/>
    <p:sldId id="307" r:id="rId76"/>
    <p:sldId id="308" r:id="rId77"/>
    <p:sldId id="311" r:id="rId78"/>
    <p:sldId id="309" r:id="rId79"/>
    <p:sldId id="312" r:id="rId80"/>
    <p:sldId id="310" r:id="rId81"/>
    <p:sldId id="316" r:id="rId82"/>
    <p:sldId id="318" r:id="rId83"/>
    <p:sldId id="343" r:id="rId84"/>
    <p:sldId id="344" r:id="rId85"/>
    <p:sldId id="345" r:id="rId86"/>
    <p:sldId id="375" r:id="rId87"/>
    <p:sldId id="376" r:id="rId88"/>
    <p:sldId id="346" r:id="rId89"/>
    <p:sldId id="347" r:id="rId90"/>
    <p:sldId id="348" r:id="rId91"/>
    <p:sldId id="349" r:id="rId92"/>
    <p:sldId id="350" r:id="rId93"/>
    <p:sldId id="352" r:id="rId94"/>
    <p:sldId id="353" r:id="rId95"/>
    <p:sldId id="357" r:id="rId96"/>
    <p:sldId id="355" r:id="rId97"/>
    <p:sldId id="356" r:id="rId98"/>
    <p:sldId id="354" r:id="rId99"/>
    <p:sldId id="358" r:id="rId100"/>
    <p:sldId id="351"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0C1DDCF-8731-474D-9313-D4528C1F96CA}" type="datetimeFigureOut">
              <a:rPr lang="en-IN" smtClean="0"/>
              <a:t>19-05-2023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7976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C1DDCF-8731-474D-9313-D4528C1F96CA}" type="datetimeFigureOut">
              <a:rPr lang="en-IN" smtClean="0"/>
              <a:t>19-05-2023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28468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C1DDCF-8731-474D-9313-D4528C1F96CA}" type="datetimeFigureOut">
              <a:rPr lang="en-IN" smtClean="0"/>
              <a:t>19-05-2023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16611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0C1DDCF-8731-474D-9313-D4528C1F96CA}" type="datetimeFigureOut">
              <a:rPr lang="en-IN" smtClean="0"/>
              <a:t>19-05-2023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367631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1DDCF-8731-474D-9313-D4528C1F96CA}" type="datetimeFigureOut">
              <a:rPr lang="en-IN" smtClean="0"/>
              <a:t>19-05-2023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329874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0C1DDCF-8731-474D-9313-D4528C1F96CA}" type="datetimeFigureOut">
              <a:rPr lang="en-IN" smtClean="0"/>
              <a:t>19-05-2023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4189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0C1DDCF-8731-474D-9313-D4528C1F96CA}" type="datetimeFigureOut">
              <a:rPr lang="en-IN" smtClean="0"/>
              <a:t>19-05-2023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99587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0C1DDCF-8731-474D-9313-D4528C1F96CA}" type="datetimeFigureOut">
              <a:rPr lang="en-IN" smtClean="0"/>
              <a:t>19-05-2023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78582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DDCF-8731-474D-9313-D4528C1F96CA}" type="datetimeFigureOut">
              <a:rPr lang="en-IN" smtClean="0"/>
              <a:t>19-05-2023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29746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1DDCF-8731-474D-9313-D4528C1F96CA}" type="datetimeFigureOut">
              <a:rPr lang="en-IN" smtClean="0"/>
              <a:t>19-05-2023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332707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1DDCF-8731-474D-9313-D4528C1F96CA}" type="datetimeFigureOut">
              <a:rPr lang="en-IN" smtClean="0"/>
              <a:t>19-05-2023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9CCC4D-6361-4E72-AAE5-246C72C4D4D8}" type="slidenum">
              <a:rPr lang="en-IN" smtClean="0"/>
              <a:t>‹#›</a:t>
            </a:fld>
            <a:endParaRPr lang="en-IN"/>
          </a:p>
        </p:txBody>
      </p:sp>
    </p:spTree>
    <p:extLst>
      <p:ext uri="{BB962C8B-B14F-4D97-AF65-F5344CB8AC3E}">
        <p14:creationId xmlns:p14="http://schemas.microsoft.com/office/powerpoint/2010/main" val="130877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1DDCF-8731-474D-9313-D4528C1F96CA}" type="datetimeFigureOut">
              <a:rPr lang="en-IN" smtClean="0"/>
              <a:t>19-05-2023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CCC4D-6361-4E72-AAE5-246C72C4D4D8}" type="slidenum">
              <a:rPr lang="en-IN" smtClean="0"/>
              <a:t>‹#›</a:t>
            </a:fld>
            <a:endParaRPr lang="en-IN"/>
          </a:p>
        </p:txBody>
      </p:sp>
    </p:spTree>
    <p:extLst>
      <p:ext uri="{BB962C8B-B14F-4D97-AF65-F5344CB8AC3E}">
        <p14:creationId xmlns:p14="http://schemas.microsoft.com/office/powerpoint/2010/main" val="1432645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safariflow.com/library/view/Human-Resource-Management/9789332501393/xhtml/chapter001-fn.x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toppr.com/guides/economics/collection-of-data/source-and-collectio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dn.yourarticlelibrary.com/wp-content/uploads/2014/04/clip_image004151.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inside.6q.io/storytelling-to-communicate-vision/"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I</a:t>
            </a:r>
            <a:endParaRPr lang="en-IN" dirty="0">
              <a:latin typeface="Arial Black" panose="020B0A04020102020204" pitchFamily="34" charset="0"/>
            </a:endParaRPr>
          </a:p>
        </p:txBody>
      </p:sp>
      <p:sp>
        <p:nvSpPr>
          <p:cNvPr id="3" name="Content Placeholder 2"/>
          <p:cNvSpPr>
            <a:spLocks noGrp="1"/>
          </p:cNvSpPr>
          <p:nvPr>
            <p:ph idx="1"/>
          </p:nvPr>
        </p:nvSpPr>
        <p:spPr>
          <a:xfrm>
            <a:off x="0" y="1825625"/>
            <a:ext cx="12192000" cy="2068458"/>
          </a:xfrm>
        </p:spPr>
        <p:txBody>
          <a:bodyPr>
            <a:normAutofit lnSpcReduction="10000"/>
          </a:bodyPr>
          <a:lstStyle/>
          <a:p>
            <a:pPr marL="0" indent="0">
              <a:buNone/>
            </a:pPr>
            <a:r>
              <a:rPr lang="en-US" sz="4400" dirty="0" smtClean="0">
                <a:latin typeface="Arial Black" panose="020B0A04020102020204" pitchFamily="34" charset="0"/>
              </a:rPr>
              <a:t>                Introduction</a:t>
            </a:r>
          </a:p>
          <a:p>
            <a:pPr marL="0" indent="0">
              <a:buNone/>
            </a:pPr>
            <a:r>
              <a:rPr lang="en-US" sz="4400" dirty="0" smtClean="0">
                <a:latin typeface="Arial Black" panose="020B0A04020102020204" pitchFamily="34" charset="0"/>
              </a:rPr>
              <a:t>                         to</a:t>
            </a:r>
          </a:p>
          <a:p>
            <a:pPr marL="0" indent="0">
              <a:buNone/>
            </a:pPr>
            <a:r>
              <a:rPr lang="en-US" sz="4400" dirty="0">
                <a:latin typeface="Arial Black" panose="020B0A04020102020204" pitchFamily="34" charset="0"/>
              </a:rPr>
              <a:t> </a:t>
            </a:r>
            <a:r>
              <a:rPr lang="en-US" sz="4400" dirty="0" smtClean="0">
                <a:latin typeface="Arial Black" panose="020B0A04020102020204" pitchFamily="34" charset="0"/>
              </a:rPr>
              <a:t>  Human Resource Management </a:t>
            </a:r>
            <a:endParaRPr lang="en-IN" sz="4400" dirty="0">
              <a:latin typeface="Arial Black" panose="020B0A04020102020204" pitchFamily="34" charset="0"/>
            </a:endParaRPr>
          </a:p>
        </p:txBody>
      </p:sp>
    </p:spTree>
    <p:extLst>
      <p:ext uri="{BB962C8B-B14F-4D97-AF65-F5344CB8AC3E}">
        <p14:creationId xmlns:p14="http://schemas.microsoft.com/office/powerpoint/2010/main" val="58696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38255"/>
          </a:xfrm>
          <a:prstGeom prst="rect">
            <a:avLst/>
          </a:prstGeom>
        </p:spPr>
        <p:txBody>
          <a:bodyPr wrap="square">
            <a:spAutoFit/>
          </a:bodyPr>
          <a:lstStyle/>
          <a:p>
            <a:pPr marL="571500" indent="-571500" algn="just">
              <a:lnSpc>
                <a:spcPct val="107000"/>
              </a:lnSpc>
              <a:spcAft>
                <a:spcPts val="800"/>
              </a:spcAft>
              <a:buSzPts val="1000"/>
              <a:buFont typeface="Wingdings" panose="05000000000000000000" pitchFamily="2" charset="2"/>
              <a:buChar char="Ø"/>
              <a:tabLst>
                <a:tab pos="457200" algn="l"/>
              </a:tabLst>
            </a:pPr>
            <a:r>
              <a:rPr lang="en-IN"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Based on Human Relations</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IN"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Comprehensive Function</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IN"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Interdisciplinary Function</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IN"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Tactful Approach</a:t>
            </a:r>
          </a:p>
          <a:p>
            <a:pPr algn="just" fontAlgn="base">
              <a:lnSpc>
                <a:spcPct val="107000"/>
              </a:lnSpc>
              <a:spcAft>
                <a:spcPts val="800"/>
              </a:spcAft>
              <a:buSzPts val="1000"/>
              <a:tabLst>
                <a:tab pos="457200" algn="l"/>
              </a:tabLst>
            </a:pPr>
            <a:r>
              <a:rPr lang="en-IN" sz="40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Importance </a:t>
            </a:r>
            <a:r>
              <a:rPr lang="en-IN" sz="4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of Human Resource Management</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Employing right kind of employees in Right positions and at Right time</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Attracting and retaining the best talent</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Developing skill and </a:t>
            </a: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attitude</a:t>
            </a:r>
            <a:endPar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4148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49971"/>
          </a:xfrm>
          <a:prstGeom prst="rect">
            <a:avLst/>
          </a:prstGeom>
        </p:spPr>
        <p:txBody>
          <a:bodyPr wrap="square">
            <a:spAutoFit/>
          </a:bodyPr>
          <a:lstStyle/>
          <a:p>
            <a:pPr algn="just">
              <a:lnSpc>
                <a:spcPct val="115000"/>
              </a:lnSpc>
              <a:spcAft>
                <a:spcPts val="1000"/>
              </a:spcAft>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Organizational Challenges</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organizational challenges for the HRM are related to the factors that are located inside the organization. Although these challenges are evolved as a byproduct of the environmental challenges but these can be control by the management of the organization to much extent. The proactive HR managers take notice of such challenges in advance and take corrective measures before these would convert into serious issues. The human resource management challenges within the organization include competitive position &amp; flexibility, organizational restructuring &amp; issues of downsizing, the exercise of self-managed teams, development of suitable organizational culture etc.</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6867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39171"/>
          </a:xfrm>
          <a:prstGeom prst="rect">
            <a:avLst/>
          </a:prstGeom>
        </p:spPr>
        <p:txBody>
          <a:bodyPr wrap="square">
            <a:spAutoFit/>
          </a:bodyPr>
          <a:lstStyle/>
          <a:p>
            <a:pPr marL="571500" indent="-571500" algn="just">
              <a:lnSpc>
                <a:spcPct val="115000"/>
              </a:lnSpc>
              <a:spcAft>
                <a:spcPts val="1000"/>
              </a:spcAft>
              <a:buFont typeface="Wingdings" panose="05000000000000000000" pitchFamily="2" charset="2"/>
              <a:buChar char="Ø"/>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When the workforce of an organization is effectively used in combination with other factor of production, the opportunities of the environment are availed &amp; the threats are eliminated. The competitive position of the organization can be influenced by the policies of HR in the following ways.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Controlling Costs</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Improving Quality</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Developing Distinctive Capabilities</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Restructuring</a:t>
            </a:r>
            <a:endParaRPr lang="en-IN"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8008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40142"/>
          </a:xfrm>
          <a:prstGeom prst="rect">
            <a:avLst/>
          </a:prstGeom>
        </p:spPr>
        <p:txBody>
          <a:bodyPr wrap="square">
            <a:spAutoFit/>
          </a:bodyPr>
          <a:lstStyle/>
          <a:p>
            <a:pPr marL="457200" lvl="0" indent="-457200" algn="just">
              <a:lnSpc>
                <a:spcPct val="115000"/>
              </a:lnSpc>
              <a:spcAft>
                <a:spcPts val="1000"/>
              </a:spcAft>
              <a:buFont typeface="Wingdings" panose="05000000000000000000" pitchFamily="2" charset="2"/>
              <a:buChar char="Ø"/>
              <a:tabLst>
                <a:tab pos="457200" algn="l"/>
              </a:tabLst>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Controlling Costs</a:t>
            </a:r>
            <a:endParaRPr lang="en-IN"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 organization can avail the competitive position by lowering its cost &amp; strengthening its cash flows.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this purpose, the labor cost of the organization is minimized through effective compensation system that adopts innovative reward strategies for good performances.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this way the favorable behaviors of the employees are rewarded so the organization would get the ultimate advantage.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6991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19788"/>
          </a:xfrm>
          <a:prstGeom prst="rect">
            <a:avLst/>
          </a:prstGeom>
        </p:spPr>
        <p:txBody>
          <a:bodyPr wrap="square">
            <a:spAutoFit/>
          </a:bodyPr>
          <a:lstStyle/>
          <a:p>
            <a:pPr marL="457200" indent="-457200" algn="just">
              <a:lnSpc>
                <a:spcPct val="115000"/>
              </a:lnSpc>
              <a:spcAft>
                <a:spcPts val="1000"/>
              </a:spcAft>
              <a:buFont typeface="Wingdings" panose="05000000000000000000" pitchFamily="2" charset="2"/>
              <a:buChar char="ü"/>
            </a:pP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Moreover the policies of compensation should keep the labor cost under control. </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4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effective employees should be selected that keep with the organization for a longer duration &amp; proper training should also be provided to these employees. </a:t>
            </a:r>
            <a:endParaRPr lang="en-US" sz="4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4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HR department should also restore the work of the employees along with the improvement in the health &amp; safety issue of working environment. All of these efforts would limit the cost of labor.</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8869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304016"/>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Improving Quality</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quality improvement can lead an organization towards competitive advantage. </a:t>
            </a:r>
            <a:endParaRPr lang="en-US" sz="4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4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total quality management programs are employed that improves all the processes within the organization which would ultimately result in the improvement of the final product or service.</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5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19788"/>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Ø"/>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Developing Distinctive Capabilities</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Another method of gaining competitive advantage is to employ the people that have distinct capabilities to develop extra ordinary competence in specific area.</a:t>
            </a:r>
            <a:r>
              <a:rPr lang="en-US" sz="4000" dirty="0">
                <a:solidFill>
                  <a:srgbClr val="414042"/>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smtClean="0">
              <a:solidFill>
                <a:srgbClr val="414042"/>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4000" dirty="0" smtClean="0">
                <a:solidFill>
                  <a:srgbClr val="414042"/>
                </a:solidFill>
                <a:latin typeface="Times New Roman" panose="02020603050405020304" pitchFamily="18" charset="0"/>
                <a:ea typeface="Calibri" panose="020F0502020204030204" pitchFamily="34" charset="0"/>
                <a:cs typeface="Times New Roman" panose="02020603050405020304" pitchFamily="18" charset="0"/>
              </a:rPr>
              <a:t>Human </a:t>
            </a:r>
            <a:r>
              <a:rPr lang="en-US" sz="4000" dirty="0">
                <a:solidFill>
                  <a:srgbClr val="414042"/>
                </a:solidFill>
                <a:latin typeface="Times New Roman" panose="02020603050405020304" pitchFamily="18" charset="0"/>
                <a:ea typeface="Calibri" panose="020F0502020204030204" pitchFamily="34" charset="0"/>
                <a:cs typeface="Times New Roman" panose="02020603050405020304" pitchFamily="18" charset="0"/>
              </a:rPr>
              <a:t>resource management responsibilities require an overlapping set of skills and competencies. If you’re looking for an edge in today’s competitive job market, understanding  and developing these skills is the key to success.</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1542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tinctive capabilities&#10;• Distinctive capabilities&#10;are those characteristics&#10;that cannot be replicated&#10;by competitors, o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2082" cy="6858000"/>
          </a:xfrm>
          <a:prstGeom prst="rect">
            <a:avLst/>
          </a:prstGeom>
          <a:noFill/>
          <a:ln>
            <a:noFill/>
          </a:ln>
        </p:spPr>
      </p:pic>
    </p:spTree>
    <p:extLst>
      <p:ext uri="{BB962C8B-B14F-4D97-AF65-F5344CB8AC3E}">
        <p14:creationId xmlns:p14="http://schemas.microsoft.com/office/powerpoint/2010/main" val="2230533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144520"/>
          </a:xfrm>
          <a:prstGeom prst="rect">
            <a:avLst/>
          </a:prstGeom>
        </p:spPr>
        <p:txBody>
          <a:bodyPr wrap="square">
            <a:spAutoFit/>
          </a:bodyPr>
          <a:lstStyle/>
          <a:p>
            <a:pPr marL="457200" lvl="0" indent="-457200" algn="just">
              <a:lnSpc>
                <a:spcPct val="115000"/>
              </a:lnSpc>
              <a:spcAft>
                <a:spcPts val="1000"/>
              </a:spcAft>
              <a:buFont typeface="Wingdings" panose="05000000000000000000" pitchFamily="2" charset="2"/>
              <a:buChar char="Ø"/>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Restructuring</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Another technique is the restructuring of the organization in which the methods of performing different functions are altered positively. In case of HR department, the majority of functions are still performed within the organization.</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some organizations the major functions of HR department are now transferred to the other parties in the shape of outsourcing, shared service center etc. The sizes of HR department in those organizations are shrinking because most of functions are performed by outsiders. But in most of the organizations the HR manager performs all the relevant functions of HRM. The HR department is now involved in the mission oriented &amp; strategic activities.</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7677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83570"/>
          </a:xfrm>
          <a:prstGeom prst="rect">
            <a:avLst/>
          </a:prstGeom>
        </p:spPr>
        <p:txBody>
          <a:bodyPr wrap="square">
            <a:spAutoFit/>
          </a:bodyPr>
          <a:lstStyle/>
          <a:p>
            <a:pPr algn="just">
              <a:lnSpc>
                <a:spcPct val="115000"/>
              </a:lnSpc>
              <a:spcAft>
                <a:spcPts val="1000"/>
              </a:spcAft>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Individual Challenges</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decisions related to the specific individual employees are included in the individual challenges for the HRM. The organizational issues are also affected by the fact that how employees are treated within the organizations. The problems related to the individual level are as follow.</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Productivity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Empowerment</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Brain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drain</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Ethics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&amp; social responsibility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insecurity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Matching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people &amp; organization</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6841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356886"/>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tabLst>
                <a:tab pos="457200" algn="l"/>
              </a:tabLst>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Productivity</a:t>
            </a:r>
            <a:endParaRPr lang="en-IN" sz="36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Productivity is defined as the measure of the value that an employee can add to the final product or service of the organization. The increased output per employee is reflected as increased productivity.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Ability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&amp; motivation are two important factors that affect the employee productivity. The ability of the employee can be improved by the hiring &amp; replacement along with the proper training &amp; career development. On the other high quality of work life serves as accelerator to the motivational factor of the employees.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32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088090" cy="6712527"/>
          </a:xfrm>
          <a:prstGeom prst="rect">
            <a:avLst/>
          </a:prstGeom>
        </p:spPr>
        <p:txBody>
          <a:bodyPr wrap="square">
            <a:spAutoFit/>
          </a:bodyPr>
          <a:lstStyle/>
          <a:p>
            <a:pPr marL="571500" lvl="0" indent="-571500" algn="just">
              <a:lnSpc>
                <a:spcPct val="107000"/>
              </a:lnSpc>
              <a:spcAft>
                <a:spcPts val="800"/>
              </a:spcAft>
              <a:buSzPts val="1000"/>
              <a:buFont typeface="Wingdings" panose="05000000000000000000" pitchFamily="2" charset="2"/>
              <a:buChar char="Ø"/>
              <a:tabLst>
                <a:tab pos="457200" algn="l"/>
              </a:tabLst>
            </a:pPr>
            <a:r>
              <a:rPr lang="en-IN" sz="4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Enhance the Quality of Work Life</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IN" sz="4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Redressing Grievance and Conflict</a:t>
            </a:r>
            <a:r>
              <a:rPr lang="en-IN" sz="4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40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07000"/>
              </a:lnSpc>
              <a:spcAft>
                <a:spcPts val="800"/>
              </a:spcAft>
              <a:buSzPts val="1000"/>
              <a:buFont typeface="Wingdings" panose="05000000000000000000" pitchFamily="2" charset="2"/>
              <a:buChar char="Ø"/>
              <a:tabLst>
                <a:tab pos="457200" algn="l"/>
              </a:tabLst>
            </a:pPr>
            <a:r>
              <a:rPr lang="en-IN" sz="4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Achieving Organizational Goals</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IN" sz="4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Team Spirit and Feeling of belongingness</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IN" sz="40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Employee Satisfaction and Welfare</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US" sz="4000" b="1" dirty="0" smtClean="0">
                <a:solidFill>
                  <a:srgbClr val="222222"/>
                </a:solidFill>
                <a:latin typeface="Times New Roman" panose="02020603050405020304" pitchFamily="18" charset="0"/>
                <a:cs typeface="Times New Roman" panose="02020603050405020304" pitchFamily="18" charset="0"/>
              </a:rPr>
              <a:t>Fair and Adequate and Equitable wages and salaries</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US" sz="4000" b="1" dirty="0" smtClean="0">
                <a:solidFill>
                  <a:srgbClr val="222222"/>
                </a:solidFill>
                <a:latin typeface="Times New Roman" panose="02020603050405020304" pitchFamily="18" charset="0"/>
                <a:cs typeface="Times New Roman" panose="02020603050405020304" pitchFamily="18" charset="0"/>
              </a:rPr>
              <a:t>Improve motivation and morale</a:t>
            </a:r>
          </a:p>
          <a:p>
            <a:pPr marL="571500" lvl="0" indent="-571500" algn="just">
              <a:lnSpc>
                <a:spcPct val="107000"/>
              </a:lnSpc>
              <a:spcAft>
                <a:spcPts val="800"/>
              </a:spcAft>
              <a:buSzPts val="1000"/>
              <a:buFont typeface="Wingdings" panose="05000000000000000000" pitchFamily="2" charset="2"/>
              <a:buChar char="Ø"/>
              <a:tabLst>
                <a:tab pos="457200" algn="l"/>
              </a:tabLst>
            </a:pPr>
            <a:r>
              <a:rPr lang="en-US" sz="4000" b="1" dirty="0" smtClean="0">
                <a:solidFill>
                  <a:srgbClr val="222222"/>
                </a:solidFill>
                <a:latin typeface="Times New Roman" panose="02020603050405020304" pitchFamily="18" charset="0"/>
                <a:cs typeface="Times New Roman" panose="02020603050405020304" pitchFamily="18" charset="0"/>
              </a:rPr>
              <a:t>Ensures job satisfaction</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1445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89653"/>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Empowerment</a:t>
            </a:r>
            <a:endParaRPr lang="en-IN"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rPr>
              <a:t>In the modern days many organizations make changes in such a way that their individual employees exert more control on their work as compared to their superiors. </a:t>
            </a:r>
            <a:endParaRPr lang="en-US" sz="3600" dirty="0" smtClean="0">
              <a:solidFill>
                <a:srgbClr val="222222"/>
              </a:solidFill>
              <a:latin typeface="Times New Roman" panose="02020603050405020304" pitchFamily="18" charset="0"/>
              <a:ea typeface="Times New Roman" panose="02020603050405020304" pitchFamily="18" charset="0"/>
            </a:endParaRPr>
          </a:p>
          <a:p>
            <a:pPr marL="571500" indent="-571500" algn="jus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rPr>
              <a:t>This </a:t>
            </a:r>
            <a:r>
              <a:rPr lang="en-US" sz="3600" dirty="0">
                <a:solidFill>
                  <a:srgbClr val="222222"/>
                </a:solidFill>
                <a:latin typeface="Times New Roman" panose="02020603050405020304" pitchFamily="18" charset="0"/>
                <a:ea typeface="Times New Roman" panose="02020603050405020304" pitchFamily="18" charset="0"/>
              </a:rPr>
              <a:t>individual control of employees is called empowerment which helps the employees to work with enthusiasm, commitment &amp; learn new skills because they are more make normal decisions about their work by themselves &amp; hence enjoy their work</a:t>
            </a:r>
            <a:r>
              <a:rPr lang="en-US" dirty="0">
                <a:solidFill>
                  <a:srgbClr val="222222"/>
                </a:solidFill>
                <a:latin typeface="Times New Roman" panose="02020603050405020304" pitchFamily="18" charset="0"/>
                <a:ea typeface="Times New Roman" panose="02020603050405020304" pitchFamily="18" charset="0"/>
              </a:rPr>
              <a:t>.</a:t>
            </a:r>
            <a:endParaRPr lang="en-IN" dirty="0"/>
          </a:p>
        </p:txBody>
      </p:sp>
    </p:spTree>
    <p:extLst>
      <p:ext uri="{BB962C8B-B14F-4D97-AF65-F5344CB8AC3E}">
        <p14:creationId xmlns:p14="http://schemas.microsoft.com/office/powerpoint/2010/main" val="16930580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82691"/>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Brain Drain</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One of the challenges for HRM is the detachment of the key potential employees from the organization which link with the competitors for higher remunerations etc.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such cases the organization loses its intellectual property &amp; in many situations the leaving employees at the higher levels also take with them the potential lower level employees. This brain drainage is becoming serious issue in the </a:t>
            </a: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High-Tec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companies.</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385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91548"/>
          </a:xfrm>
          <a:prstGeom prst="rect">
            <a:avLst/>
          </a:prstGeom>
        </p:spPr>
        <p:txBody>
          <a:bodyPr wrap="square">
            <a:spAutoFit/>
          </a:bodyPr>
          <a:lstStyle/>
          <a:p>
            <a:pPr marL="571500" lvl="0" indent="-57150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Ethics &amp; Social Responsibility</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Under this challenge, the organizations make an effort to benefit some portion of the society. This is now considered to the social responsibility of the organization to show favorable behavior towards the society. The ethics serves as the basic principle for the </a:t>
            </a: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social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behavior of the organizations. Within organizations, the HR departments develop a code of conduct &amp; principles of code of ethics that serve as the guidance for the personal behavior of the employees of the organizations. The employees also expect from the management to show favorable decisions</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3307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3651"/>
          </a:xfrm>
          <a:prstGeom prst="rect">
            <a:avLst/>
          </a:prstGeom>
        </p:spPr>
        <p:txBody>
          <a:bodyPr wrap="square">
            <a:spAutoFit/>
          </a:bodyPr>
          <a:lstStyle/>
          <a:p>
            <a:pPr marL="571500" lvl="0" indent="-57150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Insecurity</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the recent years, restructuring &amp; downsizing develops the sense of insecurity of job within the employees of the organizations. Now many employees only desire to get a steady job rather than a job with promotional future. Even most successful organizations lay off its employees in the period of cut throat competition. The stock market also shows favorable results when layoffs has been made. All these things create a fear among employees about the insecurity of their jobs which would hinder their effective performance.</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6354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14128"/>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Matching People &amp; Organizations</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has been proved from the research that the HR department contributes to the profitability of the organization when it makes such policies of employee selection in which those employees are selected &amp; retained that best suits the culture of the organization &amp; its objectives. For example it is proved from research that those employees would become beneficial for the high-Tech companies that can work in risky, uncertain environment having low pay. In short it is an important challenge for the HR department to hire and keep such employees whose abilities &amp; strengths would match the requirements &amp; circumstances of the organization</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46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015254"/>
          </a:xfrm>
          <a:prstGeom prst="rect">
            <a:avLst/>
          </a:prstGeom>
        </p:spPr>
        <p:txBody>
          <a:bodyPr wrap="square">
            <a:spAutoFit/>
          </a:bodyPr>
          <a:lstStyle/>
          <a:p>
            <a:pPr marL="571500" indent="-571500" algn="just">
              <a:lnSpc>
                <a:spcPct val="107000"/>
              </a:lnSpc>
              <a:spcAft>
                <a:spcPts val="800"/>
              </a:spcAft>
              <a:buSzPts val="1000"/>
              <a:buFont typeface="Wingdings" panose="05000000000000000000" pitchFamily="2" charset="2"/>
              <a:buChar char="Ø"/>
              <a:tabLst>
                <a:tab pos="457200" algn="l"/>
              </a:tabLst>
            </a:pPr>
            <a:r>
              <a:rPr lang="en-IN"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Improves living standards</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Initiates social security</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Develops employees to meet challenges of their future jobs</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Good human relations, social relations, Industrial relations</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Minimizes absenteeism and  labor turn over</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Promotes industrial peace</a:t>
            </a:r>
          </a:p>
          <a:p>
            <a:pPr marL="571500" indent="-571500" algn="just">
              <a:lnSpc>
                <a:spcPct val="107000"/>
              </a:lnSpc>
              <a:spcAft>
                <a:spcPts val="800"/>
              </a:spcAft>
              <a:buSzPts val="1000"/>
              <a:buFont typeface="Wingdings" panose="05000000000000000000" pitchFamily="2" charset="2"/>
              <a:buChar char="Ø"/>
              <a:tabLst>
                <a:tab pos="457200" algn="l"/>
              </a:tabLst>
            </a:pP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Image of the organization</a:t>
            </a:r>
          </a:p>
          <a:p>
            <a:endParaRPr lang="en-IN" dirty="0"/>
          </a:p>
        </p:txBody>
      </p:sp>
    </p:spTree>
    <p:extLst>
      <p:ext uri="{BB962C8B-B14F-4D97-AF65-F5344CB8AC3E}">
        <p14:creationId xmlns:p14="http://schemas.microsoft.com/office/powerpoint/2010/main" val="422179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29320"/>
          </a:xfrm>
          <a:prstGeom prst="rect">
            <a:avLst/>
          </a:prstGeom>
        </p:spPr>
        <p:txBody>
          <a:bodyPr wrap="square">
            <a:spAutoFit/>
          </a:bodyPr>
          <a:lstStyle/>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US" sz="3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Securing employee willing of co-operation</a:t>
            </a:r>
          </a:p>
          <a:p>
            <a:pPr marL="571500" indent="-571500" algn="just" fontAlgn="base">
              <a:lnSpc>
                <a:spcPct val="107000"/>
              </a:lnSpc>
              <a:spcAft>
                <a:spcPts val="800"/>
              </a:spcAft>
              <a:buSzPts val="1000"/>
              <a:buFont typeface="Wingdings" panose="05000000000000000000" pitchFamily="2" charset="2"/>
              <a:buChar char="Ø"/>
              <a:tabLst>
                <a:tab pos="457200" algn="l"/>
              </a:tabLst>
            </a:pPr>
            <a:r>
              <a:rPr lang="en-US" sz="3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Optimum utilization of resources</a:t>
            </a:r>
          </a:p>
          <a:p>
            <a:pPr algn="just" fontAlgn="base">
              <a:spcAft>
                <a:spcPts val="0"/>
              </a:spcAft>
            </a:pPr>
            <a:endParaRPr lang="en-IN" sz="1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9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09474"/>
          </a:xfrm>
          <a:prstGeom prst="rect">
            <a:avLst/>
          </a:prstGeom>
        </p:spPr>
        <p:txBody>
          <a:bodyPr wrap="square">
            <a:spAutoFit/>
          </a:bodyPr>
          <a:lstStyle/>
          <a:p>
            <a:pPr>
              <a:lnSpc>
                <a:spcPct val="107000"/>
              </a:lnSpc>
              <a:spcBef>
                <a:spcPts val="750"/>
              </a:spcBef>
              <a:spcAft>
                <a:spcPts val="1500"/>
              </a:spcAft>
              <a:buSzPts val="1000"/>
              <a:tabLst>
                <a:tab pos="457200" algn="l"/>
              </a:tabLst>
            </a:pPr>
            <a:r>
              <a:rPr lang="en-IN" sz="2800" b="1" dirty="0" smtClean="0">
                <a:solidFill>
                  <a:srgbClr val="FF0000"/>
                </a:solidFill>
                <a:latin typeface="Times New Roman" panose="02020603050405020304" pitchFamily="18" charset="0"/>
                <a:cs typeface="Times New Roman" panose="02020603050405020304" pitchFamily="18" charset="0"/>
              </a:rPr>
              <a:t>SCOPE OF HRM</a:t>
            </a:r>
            <a:endParaRPr lang="en-IN" sz="2800" dirty="0" smtClean="0">
              <a:solidFill>
                <a:srgbClr val="FF0000"/>
              </a:solidFill>
              <a:latin typeface="Times New Roman" panose="02020603050405020304" pitchFamily="18" charset="0"/>
              <a:cs typeface="Times New Roman" panose="02020603050405020304" pitchFamily="18" charset="0"/>
            </a:endParaRPr>
          </a:p>
          <a:p>
            <a:pPr lvl="0" algn="just">
              <a:lnSpc>
                <a:spcPct val="107000"/>
              </a:lnSpc>
              <a:spcBef>
                <a:spcPts val="750"/>
              </a:spcBef>
              <a:spcAft>
                <a:spcPts val="1500"/>
              </a:spcAft>
              <a:buSzPts val="1000"/>
              <a:tabLst>
                <a:tab pos="457200" algn="l"/>
              </a:tabLst>
            </a:pPr>
            <a:r>
              <a:rPr lang="en-I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scope of HRM is extensive and far-reaching. Therefore, it is very difficult to define it concisely. However, we may classify the same under following heads:</a:t>
            </a:r>
            <a:endParaRPr lang="en-I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750"/>
              </a:spcBef>
              <a:spcAft>
                <a:spcPts val="1500"/>
              </a:spcAft>
              <a:buSzPts val="1000"/>
              <a:tabLst>
                <a:tab pos="457200" algn="l"/>
              </a:tabLst>
            </a:pPr>
            <a:r>
              <a:rPr lang="en-IN"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HRM in Personnel Management: (Personnel Aspects)</a:t>
            </a:r>
          </a:p>
          <a:p>
            <a:pPr lvl="0" algn="just">
              <a:lnSpc>
                <a:spcPct val="107000"/>
              </a:lnSpc>
              <a:spcBef>
                <a:spcPts val="750"/>
              </a:spcBef>
              <a:spcAft>
                <a:spcPts val="1500"/>
              </a:spcAft>
              <a:buSzPts val="1000"/>
              <a:tabLst>
                <a:tab pos="457200" algn="l"/>
              </a:tabLst>
            </a:pPr>
            <a:r>
              <a:rPr lang="en-I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typically direct manpower management that involves manpower planning, hiring (recruitment and selection), training and development, induction and orientation, transfer, promotion, compensation, layoff and retrenchment, employee productivity. The overall objective here is to ascertain individual growth, development and effectiveness which indirectly contribute to organizational development. It also includes performance appraisal, developing new skills, disbursement of wages, incentives, allowances, traveling policies and procedures and other related courses of action</a:t>
            </a:r>
            <a:r>
              <a:rPr lang="en-I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IN"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14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82799"/>
            <a:ext cx="12171218" cy="6878743"/>
          </a:xfrm>
          <a:prstGeom prst="rect">
            <a:avLst/>
          </a:prstGeom>
        </p:spPr>
        <p:txBody>
          <a:bodyPr wrap="square">
            <a:spAutoFit/>
          </a:bodyPr>
          <a:lstStyle/>
          <a:p>
            <a:pPr lvl="0" algn="just">
              <a:lnSpc>
                <a:spcPct val="107000"/>
              </a:lnSpc>
              <a:spcBef>
                <a:spcPts val="750"/>
              </a:spcBef>
              <a:spcAft>
                <a:spcPts val="1500"/>
              </a:spcAft>
              <a:buSzPts val="1000"/>
              <a:tabLst>
                <a:tab pos="457200" algn="l"/>
              </a:tabLst>
            </a:pPr>
            <a:r>
              <a:rPr lang="en-IN" sz="3600" b="1" dirty="0">
                <a:latin typeface="Times New Roman" panose="02020603050405020304" pitchFamily="18" charset="0"/>
                <a:cs typeface="Times New Roman" panose="02020603050405020304" pitchFamily="18" charset="0"/>
              </a:rPr>
              <a:t>HRM in Employee </a:t>
            </a:r>
            <a:r>
              <a:rPr lang="en-IN" sz="3600" b="1" dirty="0" smtClean="0">
                <a:latin typeface="Times New Roman" panose="02020603050405020304" pitchFamily="18" charset="0"/>
                <a:cs typeface="Times New Roman" panose="02020603050405020304" pitchFamily="18" charset="0"/>
              </a:rPr>
              <a:t>Welfare (Welfare Aspects)</a:t>
            </a:r>
            <a:endParaRPr lang="en-IN"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Bef>
                <a:spcPts val="750"/>
              </a:spcBef>
              <a:spcAft>
                <a:spcPts val="1500"/>
              </a:spcAft>
              <a:buSzPts val="1000"/>
              <a:tabLst>
                <a:tab pos="457200" algn="l"/>
              </a:tabLst>
            </a:pPr>
            <a:r>
              <a:rPr lang="en-IN" sz="3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particular aspect of HRM deals with working conditions and amenities at workplace. This includes a wide array of responsibilities and services such as safety services, health services, welfare funds, social security and medical services. It also covers appointment of safety officers, making the environment worth working, eliminating workplace hazards, support by top management, job safety, cleanliness, proper ventilation and lighting, sanitation, medical care, sickness benefits, employment injury benefits, personal injury benefits, maternity benefits, unemployment benefits and family benefits. </a:t>
            </a:r>
            <a:endParaRPr lang="en-IN" sz="3600" dirty="0"/>
          </a:p>
        </p:txBody>
      </p:sp>
    </p:spTree>
    <p:extLst>
      <p:ext uri="{BB962C8B-B14F-4D97-AF65-F5344CB8AC3E}">
        <p14:creationId xmlns:p14="http://schemas.microsoft.com/office/powerpoint/2010/main" val="366960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835"/>
            <a:ext cx="12192000" cy="6745052"/>
          </a:xfrm>
          <a:prstGeom prst="rect">
            <a:avLst/>
          </a:prstGeom>
        </p:spPr>
        <p:txBody>
          <a:bodyPr wrap="square">
            <a:spAutoFit/>
          </a:bodyPr>
          <a:lstStyle/>
          <a:p>
            <a:pPr algn="just">
              <a:lnSpc>
                <a:spcPct val="107000"/>
              </a:lnSpc>
              <a:spcBef>
                <a:spcPts val="750"/>
              </a:spcBef>
              <a:spcAft>
                <a:spcPts val="1500"/>
              </a:spcAft>
              <a:buSzPts val="1000"/>
              <a:tabLst>
                <a:tab pos="457200" algn="l"/>
              </a:tabLst>
            </a:pPr>
            <a:r>
              <a:rPr lang="en-IN" sz="4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also relates to supervision, employee counselling, establishing harmonious relationships with employees, education and training. </a:t>
            </a:r>
            <a:endParaRPr lang="en-IN" sz="4000" dirty="0" smtClean="0">
              <a:latin typeface="Times New Roman" panose="02020603050405020304" pitchFamily="18" charset="0"/>
              <a:cs typeface="Times New Roman" panose="02020603050405020304" pitchFamily="18" charset="0"/>
            </a:endParaRPr>
          </a:p>
          <a:p>
            <a:pPr lvl="0" algn="just">
              <a:lnSpc>
                <a:spcPct val="107000"/>
              </a:lnSpc>
              <a:spcBef>
                <a:spcPts val="750"/>
              </a:spcBef>
              <a:spcAft>
                <a:spcPts val="1500"/>
              </a:spcAft>
              <a:buSzPts val="1000"/>
              <a:tabLst>
                <a:tab pos="457200" algn="l"/>
              </a:tabLst>
            </a:pPr>
            <a:r>
              <a:rPr lang="en-IN" sz="4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welfare is about determining employees’ real needs and fulfilling them with active participation of both management and employees. In addition to this, it also takes care of canteen facilities, crèches, rest and lunch </a:t>
            </a:r>
            <a:r>
              <a:rPr lang="en-IN" sz="3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rooms, housing, transport, medical assistance, education, health and safety, recreation facilities, etc.</a:t>
            </a:r>
          </a:p>
          <a:p>
            <a:pPr lvl="0"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62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pPr lvl="0" algn="just"/>
            <a:r>
              <a:rPr lang="en-IN" sz="3200" b="1" dirty="0" smtClean="0">
                <a:latin typeface="Times New Roman" panose="02020603050405020304" pitchFamily="18" charset="0"/>
                <a:cs typeface="Times New Roman" panose="02020603050405020304" pitchFamily="18" charset="0"/>
              </a:rPr>
              <a:t>HRM in Industrial Relations:( Industrial Relations Aspects)</a:t>
            </a:r>
            <a:endParaRPr lang="en-IN" sz="3200" dirty="0" smtClean="0">
              <a:latin typeface="Times New Roman" panose="02020603050405020304" pitchFamily="18" charset="0"/>
              <a:cs typeface="Times New Roman" panose="02020603050405020304" pitchFamily="18" charset="0"/>
            </a:endParaRPr>
          </a:p>
          <a:p>
            <a:pPr algn="just"/>
            <a:r>
              <a:rPr lang="en-IN" sz="3200" dirty="0" smtClean="0">
                <a:latin typeface="Times New Roman" panose="02020603050405020304" pitchFamily="18" charset="0"/>
                <a:cs typeface="Times New Roman" panose="02020603050405020304" pitchFamily="18" charset="0"/>
              </a:rPr>
              <a:t>Since it is a highly sensitive area, it needs careful interactions with labour or employee unions, addressing their grievances and settling the disputes effectively in order to maintain peace and harmony in the organization. It is the art and science of understanding the employment (union-management) relations, joint consultation, disciplinary procedures, solving problems with mutual efforts, understanding human behaviour and maintaining work relations, collective bargaining and settlement of disputes. The main aim is to safeguarding the interest of employees by securing the highest level of understanding to the extent that does not leave a negative impact on organization. It is about establishing, growing and promoting industrial democracy to safeguard the interests of both employees and management</a:t>
            </a:r>
            <a:endParaRPr lang="en-IN" sz="3200" dirty="0"/>
          </a:p>
        </p:txBody>
      </p:sp>
    </p:spTree>
    <p:extLst>
      <p:ext uri="{BB962C8B-B14F-4D97-AF65-F5344CB8AC3E}">
        <p14:creationId xmlns:p14="http://schemas.microsoft.com/office/powerpoint/2010/main" val="69172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83685"/>
          </a:xfrm>
          <a:prstGeom prst="rect">
            <a:avLst/>
          </a:prstGeom>
        </p:spPr>
        <p:txBody>
          <a:bodyPr wrap="square">
            <a:spAutoFit/>
          </a:bodyPr>
          <a:lstStyle/>
          <a:p>
            <a:pPr lvl="0" algn="just">
              <a:lnSpc>
                <a:spcPct val="107000"/>
              </a:lnSpc>
              <a:spcAft>
                <a:spcPts val="800"/>
              </a:spcAft>
              <a:buSzPts val="1000"/>
              <a:tabLst>
                <a:tab pos="457200" algn="l"/>
              </a:tabLst>
            </a:pPr>
            <a:r>
              <a:rPr lang="en-US" sz="28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Indian Institute of Personnel Management (IIPM)</a:t>
            </a:r>
            <a:r>
              <a:rPr lang="en-US" sz="2800" u="sng"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en-US" sz="28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has mentioned the scope of HRM as</a:t>
            </a:r>
          </a:p>
          <a:p>
            <a:pPr marL="457200" lvl="0" indent="-457200" algn="just">
              <a:buFont typeface="Wingdings" panose="05000000000000000000" pitchFamily="2" charset="2"/>
              <a:buChar char="Ø"/>
            </a:pPr>
            <a:r>
              <a:rPr lang="en-US" sz="28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Personnel or </a:t>
            </a:r>
            <a:r>
              <a:rPr lang="en-US" sz="2800" b="1" dirty="0" smtClean="0">
                <a:latin typeface="Times New Roman" panose="02020603050405020304" pitchFamily="18" charset="0"/>
                <a:cs typeface="Times New Roman" panose="02020603050405020304" pitchFamily="18" charset="0"/>
              </a:rPr>
              <a:t>Labour </a:t>
            </a:r>
            <a:r>
              <a:rPr lang="en-US" sz="2800" b="1" dirty="0">
                <a:latin typeface="Times New Roman" panose="02020603050405020304" pitchFamily="18" charset="0"/>
                <a:cs typeface="Times New Roman" panose="02020603050405020304" pitchFamily="18" charset="0"/>
              </a:rPr>
              <a:t>Aspect</a:t>
            </a:r>
            <a:endParaRPr lang="en-IN"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first aspect deals with manpower planning, recruitment, selection, placement, transfer, promotion, </a:t>
            </a:r>
            <a:r>
              <a:rPr lang="en-US" sz="2800" dirty="0" smtClean="0">
                <a:latin typeface="Times New Roman" panose="02020603050405020304" pitchFamily="18" charset="0"/>
                <a:cs typeface="Times New Roman" panose="02020603050405020304" pitchFamily="18" charset="0"/>
              </a:rPr>
              <a:t>training and </a:t>
            </a:r>
            <a:r>
              <a:rPr lang="en-US" sz="2800" dirty="0">
                <a:latin typeface="Times New Roman" panose="02020603050405020304" pitchFamily="18" charset="0"/>
                <a:cs typeface="Times New Roman" panose="02020603050405020304" pitchFamily="18" charset="0"/>
              </a:rPr>
              <a:t>development, lay-offs and retrenchment, remuneration, </a:t>
            </a:r>
            <a:r>
              <a:rPr lang="en-US" sz="2800" dirty="0" smtClean="0">
                <a:latin typeface="Times New Roman" panose="02020603050405020304" pitchFamily="18" charset="0"/>
                <a:cs typeface="Times New Roman" panose="02020603050405020304" pitchFamily="18" charset="0"/>
              </a:rPr>
              <a:t>incentives and productivity</a:t>
            </a:r>
          </a:p>
          <a:p>
            <a:pPr marL="457200" indent="-457200" algn="jus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Welfare Aspect</a:t>
            </a:r>
            <a:endParaRPr lang="en-IN"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This</a:t>
            </a:r>
            <a:r>
              <a:rPr lang="en-US" sz="2800" dirty="0">
                <a:latin typeface="Times New Roman" panose="02020603050405020304" pitchFamily="18" charset="0"/>
                <a:cs typeface="Times New Roman" panose="02020603050405020304" pitchFamily="18" charset="0"/>
              </a:rPr>
              <a:t> aspect is concerned with the working </a:t>
            </a:r>
            <a:r>
              <a:rPr lang="en-US" sz="2800" dirty="0" smtClean="0">
                <a:latin typeface="Times New Roman" panose="02020603050405020304" pitchFamily="18" charset="0"/>
                <a:cs typeface="Times New Roman" panose="02020603050405020304" pitchFamily="18" charset="0"/>
              </a:rPr>
              <a:t>conditions and </a:t>
            </a:r>
            <a:r>
              <a:rPr lang="en-US" sz="2800" dirty="0">
                <a:latin typeface="Times New Roman" panose="02020603050405020304" pitchFamily="18" charset="0"/>
                <a:cs typeface="Times New Roman" panose="02020603050405020304" pitchFamily="18" charset="0"/>
              </a:rPr>
              <a:t>with amenities such as canteen, crèches, rest- and </a:t>
            </a:r>
            <a:r>
              <a:rPr lang="en-US" sz="2800" dirty="0" smtClean="0">
                <a:latin typeface="Times New Roman" panose="02020603050405020304" pitchFamily="18" charset="0"/>
                <a:cs typeface="Times New Roman" panose="02020603050405020304" pitchFamily="18" charset="0"/>
              </a:rPr>
              <a:t>lunch- rooms, housing</a:t>
            </a:r>
            <a:r>
              <a:rPr lang="en-US" sz="2800" dirty="0">
                <a:latin typeface="Times New Roman" panose="02020603050405020304" pitchFamily="18" charset="0"/>
                <a:cs typeface="Times New Roman" panose="02020603050405020304" pitchFamily="18" charset="0"/>
              </a:rPr>
              <a:t>, transport, medical assistance, education, health and safety, </a:t>
            </a:r>
            <a:r>
              <a:rPr lang="en-US" sz="2800" dirty="0" smtClean="0">
                <a:latin typeface="Times New Roman" panose="02020603050405020304" pitchFamily="18" charset="0"/>
                <a:cs typeface="Times New Roman" panose="02020603050405020304" pitchFamily="18" charset="0"/>
              </a:rPr>
              <a:t>and recreation </a:t>
            </a:r>
            <a:r>
              <a:rPr lang="en-US" sz="2800" dirty="0">
                <a:latin typeface="Times New Roman" panose="02020603050405020304" pitchFamily="18" charset="0"/>
                <a:cs typeface="Times New Roman" panose="02020603050405020304" pitchFamily="18" charset="0"/>
              </a:rPr>
              <a:t>facilities</a:t>
            </a:r>
            <a:r>
              <a:rPr lang="en-US" sz="2800"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Industrial Relations Aspect</a:t>
            </a:r>
            <a:endParaRPr lang="en-IN" sz="2800" dirty="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This</a:t>
            </a:r>
            <a:r>
              <a:rPr lang="en-US" sz="2800" dirty="0">
                <a:latin typeface="Times New Roman" panose="02020603050405020304" pitchFamily="18" charset="0"/>
                <a:cs typeface="Times New Roman" panose="02020603050405020304" pitchFamily="18" charset="0"/>
              </a:rPr>
              <a:t> aspect pertains to </a:t>
            </a:r>
            <a:r>
              <a:rPr lang="en-US" sz="2800" dirty="0" smtClean="0">
                <a:latin typeface="Times New Roman" panose="02020603050405020304" pitchFamily="18" charset="0"/>
                <a:cs typeface="Times New Roman" panose="02020603050405020304" pitchFamily="18" charset="0"/>
              </a:rPr>
              <a:t>union management </a:t>
            </a:r>
            <a:r>
              <a:rPr lang="en-US" sz="2800" dirty="0">
                <a:latin typeface="Times New Roman" panose="02020603050405020304" pitchFamily="18" charset="0"/>
                <a:cs typeface="Times New Roman" panose="02020603050405020304" pitchFamily="18" charset="0"/>
              </a:rPr>
              <a:t>relations, joint </a:t>
            </a:r>
            <a:r>
              <a:rPr lang="en-US" sz="2400" dirty="0">
                <a:latin typeface="Times New Roman" panose="02020603050405020304" pitchFamily="18" charset="0"/>
                <a:cs typeface="Times New Roman" panose="02020603050405020304" pitchFamily="18" charset="0"/>
              </a:rPr>
              <a:t>consultations, collective </a:t>
            </a:r>
            <a:r>
              <a:rPr lang="en-US" sz="2400" dirty="0" smtClean="0">
                <a:latin typeface="Times New Roman" panose="02020603050405020304" pitchFamily="18" charset="0"/>
                <a:cs typeface="Times New Roman" panose="02020603050405020304" pitchFamily="18" charset="0"/>
              </a:rPr>
              <a:t>bargaining, grievance </a:t>
            </a:r>
            <a:r>
              <a:rPr lang="en-US" sz="2400" dirty="0">
                <a:latin typeface="Times New Roman" panose="02020603050405020304" pitchFamily="18" charset="0"/>
                <a:cs typeface="Times New Roman" panose="02020603050405020304" pitchFamily="18" charset="0"/>
              </a:rPr>
              <a:t>and disciplinary actions, and settlement of disputes</a:t>
            </a:r>
            <a:endParaRPr lang="en-IN" sz="2400" dirty="0">
              <a:latin typeface="Times New Roman" panose="02020603050405020304" pitchFamily="18" charset="0"/>
              <a:cs typeface="Times New Roman" panose="02020603050405020304" pitchFamily="18" charset="0"/>
            </a:endParaRPr>
          </a:p>
          <a:p>
            <a:r>
              <a:rPr lang="en-IN" dirty="0"/>
              <a:t> </a:t>
            </a:r>
          </a:p>
          <a:p>
            <a:endParaRPr lang="en-IN" dirty="0"/>
          </a:p>
        </p:txBody>
      </p:sp>
    </p:spTree>
    <p:extLst>
      <p:ext uri="{BB962C8B-B14F-4D97-AF65-F5344CB8AC3E}">
        <p14:creationId xmlns:p14="http://schemas.microsoft.com/office/powerpoint/2010/main" val="167394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hrmcse4736-100315030533-phpapp01/95/hrm-functions-4-728.jpg?cb=1270683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L="571500" indent="-571500" algn="just">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Human beings are social beings and hardly ever live and work in isolation.</a:t>
            </a:r>
          </a:p>
          <a:p>
            <a:pPr marL="571500" indent="-571500" algn="just">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From childhood each and every individual acquire knowledge and experience on understanding others and how to behave in each and every situations in life. Later we carry forward this learning and understanding in carrying and managing relations at our workplace.</a:t>
            </a:r>
          </a:p>
          <a:p>
            <a:pPr marL="571500" indent="-571500" algn="just">
              <a:buFont typeface="Wingdings" panose="05000000000000000000" pitchFamily="2" charset="2"/>
              <a:buChar char="Ø"/>
            </a:pPr>
            <a:r>
              <a:rPr lang="en-US" sz="4000" dirty="0" smtClean="0">
                <a:latin typeface="Times New Roman" panose="02020603050405020304" pitchFamily="18" charset="0"/>
                <a:cs typeface="Times New Roman" panose="02020603050405020304" pitchFamily="18" charset="0"/>
              </a:rPr>
              <a:t>The whole context of Human Resource Management revolves around this core matter of managing relations at work place.</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07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agerial  Functions&lt;br /&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990"/>
            <a:ext cx="12192000" cy="661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4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66926"/>
          </a:xfrm>
          <a:prstGeom prst="rect">
            <a:avLst/>
          </a:prstGeom>
        </p:spPr>
        <p:txBody>
          <a:bodyPr wrap="square">
            <a:spAutoFit/>
          </a:bodyPr>
          <a:lstStyle/>
          <a:p>
            <a:pPr algn="just" fontAlgn="base">
              <a:lnSpc>
                <a:spcPts val="2400"/>
              </a:lnSpc>
              <a:spcAft>
                <a:spcPts val="1440"/>
              </a:spcAft>
            </a:pP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ts val="2400"/>
              </a:lnSpc>
              <a:spcAft>
                <a:spcPts val="1440"/>
              </a:spcAft>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Managerial Functions: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411480" indent="-228600" algn="just">
              <a:lnSpc>
                <a:spcPct val="115000"/>
              </a:lnSpc>
              <a:spcAft>
                <a:spcPts val="0"/>
              </a:spcAft>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Planning: </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Planning is a predetermined course of actions. It is a process of determining the organizational goals and formulation of policies and programmes for achieving them. Thus planning is future oriented concerned with clearly charting out the desired direction of business activities in future. Forecasting is one of the important elements in the planning process. Other functions of managers depend on planning function</a:t>
            </a:r>
            <a:r>
              <a:rPr lang="en-US" sz="28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With respect to the human resource department, planning involves determining the personnel programs that can contribute to achieving the organization’s goals.</a:t>
            </a:r>
          </a:p>
          <a:p>
            <a:pPr algn="just"/>
            <a:r>
              <a:rPr lang="en-US" sz="2800" dirty="0">
                <a:latin typeface="Times New Roman" panose="02020603050405020304" pitchFamily="18" charset="0"/>
                <a:cs typeface="Times New Roman" panose="02020603050405020304" pitchFamily="18" charset="0"/>
              </a:rPr>
              <a:t>These programs include anticipating the hiring needs of the organization, planning job requirements, descriptions, and determining the </a:t>
            </a:r>
            <a:r>
              <a:rPr lang="en-US" sz="2800" dirty="0">
                <a:latin typeface="Times New Roman" panose="02020603050405020304" pitchFamily="18" charset="0"/>
                <a:cs typeface="Times New Roman" panose="02020603050405020304" pitchFamily="18" charset="0"/>
                <a:hlinkClick r:id="rId2"/>
              </a:rPr>
              <a:t>sources</a:t>
            </a:r>
            <a:r>
              <a:rPr lang="en-US" sz="2800" dirty="0">
                <a:latin typeface="Times New Roman" panose="02020603050405020304" pitchFamily="18" charset="0"/>
                <a:cs typeface="Times New Roman" panose="02020603050405020304" pitchFamily="18" charset="0"/>
              </a:rPr>
              <a:t> of recruitment.</a:t>
            </a:r>
          </a:p>
          <a:p>
            <a:pPr algn="just"/>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8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1955"/>
            <a:ext cx="12191999" cy="6675674"/>
          </a:xfrm>
          <a:prstGeom prst="rect">
            <a:avLst/>
          </a:prstGeom>
        </p:spPr>
        <p:txBody>
          <a:bodyPr wrap="square">
            <a:spAutoFit/>
          </a:bodyPr>
          <a:lstStyle/>
          <a:p>
            <a:pPr marL="411480" indent="-228600" algn="just">
              <a:lnSpc>
                <a:spcPct val="115000"/>
              </a:lnSpc>
              <a:spcAft>
                <a:spcPts val="0"/>
              </a:spcAft>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Organizing:</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411480" indent="-228600" algn="just">
              <a:lnSpc>
                <a:spcPct val="115000"/>
              </a:lnSpc>
              <a:spcAft>
                <a:spcPts val="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Organizing is a process by which the structure and allocation of jobs are determined. Thus organizing involves giving each subordinate a specific task establishing departments, delegating authority to subordinates, establishing channels of authority and communication, coordinating the work of subordinates, and so </a:t>
            </a:r>
            <a:r>
              <a:rPr lang="en-US" sz="3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on</a:t>
            </a:r>
          </a:p>
          <a:p>
            <a:pPr marL="411480" indent="-228600" algn="just">
              <a:lnSpc>
                <a:spcPct val="115000"/>
              </a:lnSpc>
              <a:spcAft>
                <a:spcPts val="0"/>
              </a:spcAft>
            </a:pPr>
            <a:r>
              <a:rPr lang="en-US" sz="3400" dirty="0">
                <a:latin typeface="Times New Roman" panose="02020603050405020304" pitchFamily="18" charset="0"/>
                <a:cs typeface="Times New Roman" panose="02020603050405020304" pitchFamily="18" charset="0"/>
              </a:rPr>
              <a:t>In an organization tasks are allocated among its members, relationships are identified, and activities are integrated towards a common objective. Relationships are established among the employees so that they can collectively contribute to the attainment of organization goal</a:t>
            </a:r>
            <a:endParaRPr lang="en-IN" sz="3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178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186309"/>
          </a:xfrm>
          <a:prstGeom prst="rect">
            <a:avLst/>
          </a:prstGeom>
        </p:spPr>
        <p:txBody>
          <a:bodyPr wrap="square">
            <a:spAutoFit/>
          </a:bodyPr>
          <a:lstStyle/>
          <a:p>
            <a:pPr algn="just"/>
            <a:r>
              <a:rPr lang="en-US" sz="3600" b="1" dirty="0">
                <a:solidFill>
                  <a:srgbClr val="212529"/>
                </a:solidFill>
                <a:latin typeface="Times New Roman" panose="02020603050405020304" pitchFamily="18" charset="0"/>
                <a:cs typeface="Times New Roman" panose="02020603050405020304" pitchFamily="18" charset="0"/>
              </a:rPr>
              <a:t>Directing</a:t>
            </a:r>
            <a:r>
              <a:rPr lang="en-US" sz="3600" dirty="0">
                <a:solidFill>
                  <a:srgbClr val="212529"/>
                </a:solidFill>
                <a:latin typeface="Times New Roman" panose="02020603050405020304" pitchFamily="18" charset="0"/>
                <a:cs typeface="Times New Roman" panose="02020603050405020304" pitchFamily="18" charset="0"/>
              </a:rPr>
              <a:t> - Activating employees at different level and making them contribute maximum to the organization is possible through proper direction and motivation. Taping the maximum potentialities of the employees is possible through motivation and command</a:t>
            </a:r>
            <a:r>
              <a:rPr lang="en-US" sz="3600" dirty="0" smtClean="0">
                <a:solidFill>
                  <a:srgbClr val="212529"/>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The HR Manager can create plans, but implementing the plans smoothly depends on how motivated the people are. The directing functions of HRM involve encouraging people to work willingly and efficiently to achieve the goals of the </a:t>
            </a:r>
            <a:r>
              <a:rPr lang="en-US" sz="3600" dirty="0" smtClean="0">
                <a:latin typeface="Times New Roman" panose="02020603050405020304" pitchFamily="18" charset="0"/>
                <a:cs typeface="Times New Roman" panose="02020603050405020304" pitchFamily="18" charset="0"/>
              </a:rPr>
              <a:t>organization through guiding, leading, communicating </a:t>
            </a:r>
            <a:r>
              <a:rPr lang="en-US" sz="3600" dirty="0">
                <a:latin typeface="Times New Roman" panose="02020603050405020304" pitchFamily="18" charset="0"/>
                <a:cs typeface="Times New Roman" panose="02020603050405020304" pitchFamily="18" charset="0"/>
              </a:rPr>
              <a:t>and motivating people to accomplish the personnel </a:t>
            </a:r>
            <a:r>
              <a:rPr lang="en-US" sz="3600" dirty="0" smtClean="0">
                <a:latin typeface="Times New Roman" panose="02020603050405020304" pitchFamily="18" charset="0"/>
                <a:cs typeface="Times New Roman" panose="02020603050405020304" pitchFamily="18" charset="0"/>
              </a:rPr>
              <a:t>programs</a:t>
            </a:r>
            <a:r>
              <a:rPr lang="en-US" dirty="0"/>
              <a:t>.</a:t>
            </a:r>
            <a:endParaRPr lang="en-IN" dirty="0"/>
          </a:p>
        </p:txBody>
      </p:sp>
    </p:spTree>
    <p:extLst>
      <p:ext uri="{BB962C8B-B14F-4D97-AF65-F5344CB8AC3E}">
        <p14:creationId xmlns:p14="http://schemas.microsoft.com/office/powerpoint/2010/main" val="1861673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2640"/>
          </a:xfrm>
          <a:prstGeom prst="rect">
            <a:avLst/>
          </a:prstGeom>
        </p:spPr>
        <p:txBody>
          <a:bodyPr wrap="square">
            <a:spAutoFit/>
          </a:bodyPr>
          <a:lstStyle/>
          <a:p>
            <a:pPr algn="just">
              <a:lnSpc>
                <a:spcPct val="150000"/>
              </a:lnSpc>
            </a:pPr>
            <a:r>
              <a:rPr lang="en-US" sz="3600" b="1" dirty="0">
                <a:solidFill>
                  <a:srgbClr val="212529"/>
                </a:solidFill>
                <a:latin typeface="Times New Roman" panose="02020603050405020304" pitchFamily="18" charset="0"/>
                <a:cs typeface="Times New Roman" panose="02020603050405020304" pitchFamily="18" charset="0"/>
              </a:rPr>
              <a:t>Controlling</a:t>
            </a:r>
            <a:r>
              <a:rPr lang="en-US" sz="3600" dirty="0">
                <a:solidFill>
                  <a:srgbClr val="212529"/>
                </a:solidFill>
                <a:latin typeface="Times New Roman" panose="02020603050405020304" pitchFamily="18" charset="0"/>
                <a:cs typeface="Times New Roman" panose="02020603050405020304" pitchFamily="18" charset="0"/>
              </a:rPr>
              <a:t> - </a:t>
            </a:r>
            <a:r>
              <a:rPr lang="en-US" sz="3200" dirty="0" smtClean="0">
                <a:solidFill>
                  <a:srgbClr val="212529"/>
                </a:solidFill>
                <a:latin typeface="Times New Roman" panose="02020603050405020304" pitchFamily="18" charset="0"/>
                <a:cs typeface="Times New Roman" panose="02020603050405020304" pitchFamily="18" charset="0"/>
              </a:rPr>
              <a:t>After </a:t>
            </a:r>
            <a:r>
              <a:rPr lang="en-US" sz="3200" dirty="0">
                <a:solidFill>
                  <a:srgbClr val="212529"/>
                </a:solidFill>
                <a:latin typeface="Times New Roman" panose="02020603050405020304" pitchFamily="18" charset="0"/>
                <a:cs typeface="Times New Roman" panose="02020603050405020304" pitchFamily="18" charset="0"/>
              </a:rPr>
              <a:t>planning, organizing, and directing, the actual performance of employees is checked, verified, and compared with the plans. If the actual performance is found deviated from the plan, control measures are required to be taken</a:t>
            </a:r>
            <a:r>
              <a:rPr lang="en-US" sz="3200" dirty="0">
                <a:solidFill>
                  <a:srgbClr val="212529"/>
                </a:solidFill>
                <a:latin typeface="Rubik"/>
              </a:rPr>
              <a:t>. </a:t>
            </a:r>
            <a:endParaRPr lang="en-US" sz="3200" dirty="0" smtClean="0">
              <a:solidFill>
                <a:srgbClr val="212529"/>
              </a:solidFill>
              <a:latin typeface="Rubik"/>
            </a:endParaRPr>
          </a:p>
          <a:p>
            <a:pPr marL="571500" indent="-571500" algn="just">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Controlling is a very important function of management. In an undertaking, control consists in verifying whether everything occurs in conformity with the plan adopted, the instructions issued and the principles laid down. In this way, controlling is a measuring and corrective device.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5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nctions of Human Resource Managemen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5863" y="675409"/>
            <a:ext cx="12036136" cy="6961910"/>
          </a:xfrm>
          <a:prstGeom prst="rect">
            <a:avLst/>
          </a:prstGeom>
          <a:noFill/>
          <a:ln>
            <a:noFill/>
          </a:ln>
        </p:spPr>
      </p:pic>
    </p:spTree>
    <p:extLst>
      <p:ext uri="{BB962C8B-B14F-4D97-AF65-F5344CB8AC3E}">
        <p14:creationId xmlns:p14="http://schemas.microsoft.com/office/powerpoint/2010/main" val="124144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402300"/>
          </a:xfrm>
          <a:prstGeom prst="rect">
            <a:avLst/>
          </a:prstGeom>
        </p:spPr>
        <p:txBody>
          <a:bodyPr wrap="square">
            <a:spAutoFit/>
          </a:bodyPr>
          <a:lstStyle/>
          <a:p>
            <a:pPr algn="just" fontAlgn="base"/>
            <a:r>
              <a:rPr lang="en-US" sz="3600" b="1" dirty="0">
                <a:solidFill>
                  <a:srgbClr val="424142"/>
                </a:solidFill>
                <a:latin typeface="Times New Roman" panose="02020603050405020304" pitchFamily="18" charset="0"/>
                <a:cs typeface="Times New Roman" panose="02020603050405020304" pitchFamily="18" charset="0"/>
              </a:rPr>
              <a:t>Procurement:</a:t>
            </a:r>
            <a:endParaRPr lang="en-US" sz="3600" dirty="0">
              <a:solidFill>
                <a:srgbClr val="424142"/>
              </a:solidFill>
              <a:latin typeface="Times New Roman" panose="02020603050405020304" pitchFamily="18" charset="0"/>
              <a:cs typeface="Times New Roman" panose="02020603050405020304" pitchFamily="18" charset="0"/>
            </a:endParaRPr>
          </a:p>
          <a:p>
            <a:pPr algn="just" fontAlgn="base"/>
            <a:r>
              <a:rPr lang="en-US" sz="3600" dirty="0"/>
              <a:t>The first important function of HRM is securing and employing the right type of personnel according to the needs or requirements of the organization. For effective performance of procurement function, HRM has to perform a number of </a:t>
            </a:r>
            <a:r>
              <a:rPr lang="en-US" sz="3600" dirty="0" smtClean="0"/>
              <a:t>functions such as</a:t>
            </a:r>
            <a:endParaRPr lang="en-US" sz="3600" dirty="0" smtClean="0">
              <a:solidFill>
                <a:srgbClr val="424142"/>
              </a:solidFill>
              <a:latin typeface="Times New Roman" panose="02020603050405020304" pitchFamily="18" charset="0"/>
              <a:cs typeface="Times New Roman" panose="02020603050405020304" pitchFamily="18" charset="0"/>
            </a:endParaRPr>
          </a:p>
          <a:p>
            <a:pPr algn="just" fontAlgn="base"/>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Job Analysis and Design</a:t>
            </a:r>
            <a:r>
              <a:rPr lang="en-US" sz="3600" dirty="0">
                <a:latin typeface="Times New Roman" panose="02020603050405020304" pitchFamily="18" charset="0"/>
                <a:cs typeface="Times New Roman" panose="02020603050405020304" pitchFamily="18" charset="0"/>
              </a:rPr>
              <a:t> - Job analysis is the process of describing the nature of a job and specifying the human requirements like qualification, skills, and work experience to perform that job. Job design aims at outlining and organizing tasks, duties, and responsibilities into a single unit of work for the achievement of  certain objectives</a:t>
            </a:r>
            <a:r>
              <a:rPr lang="en-US" sz="3600" dirty="0" smtClean="0">
                <a:latin typeface="Times New Roman" panose="02020603050405020304" pitchFamily="18" charset="0"/>
                <a:cs typeface="Times New Roman" panose="02020603050405020304" pitchFamily="18" charset="0"/>
              </a:rPr>
              <a:t>.</a:t>
            </a:r>
          </a:p>
          <a:p>
            <a:pPr algn="just" fontAlgn="base"/>
            <a:endParaRPr lang="en-US" sz="3600" b="0" dirty="0" smtClean="0">
              <a:solidFill>
                <a:srgbClr val="424142"/>
              </a:solidFill>
              <a:effectLst/>
              <a:latin typeface="Times New Roman" panose="02020603050405020304" pitchFamily="18" charset="0"/>
              <a:cs typeface="Times New Roman" panose="02020603050405020304" pitchFamily="18" charset="0"/>
            </a:endParaRPr>
          </a:p>
          <a:p>
            <a:pPr algn="just" fontAlgn="base"/>
            <a:endParaRPr lang="en-US" sz="3600" dirty="0">
              <a:solidFill>
                <a:srgbClr val="424142"/>
              </a:solidFill>
              <a:latin typeface="Times New Roman" panose="02020603050405020304" pitchFamily="18" charset="0"/>
              <a:cs typeface="Times New Roman" panose="02020603050405020304" pitchFamily="18" charset="0"/>
            </a:endParaRPr>
          </a:p>
          <a:p>
            <a:pPr algn="just" fontAlgn="base"/>
            <a:endParaRPr lang="en-US" sz="3600" b="0" dirty="0">
              <a:solidFill>
                <a:srgbClr val="42414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53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1" y="0"/>
            <a:ext cx="12191997" cy="68272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424142"/>
                </a:solidFill>
                <a:effectLst/>
                <a:latin typeface="Times New Roman" panose="02020603050405020304" pitchFamily="18" charset="0"/>
                <a:cs typeface="Times New Roman" panose="02020603050405020304" pitchFamily="18" charset="0"/>
              </a:rPr>
              <a:t>Development: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lgn="just">
              <a:spcBef>
                <a:spcPts val="0"/>
              </a:spcBef>
            </a:pPr>
            <a:r>
              <a:rPr kumimoji="0" lang="en-US" sz="3600" b="0" i="0" u="none" strike="noStrike" cap="none" normalizeH="0" baseline="0" dirty="0" smtClean="0">
                <a:ln>
                  <a:noFill/>
                </a:ln>
                <a:solidFill>
                  <a:srgbClr val="424142"/>
                </a:solidFill>
                <a:effectLst/>
                <a:latin typeface="Times New Roman" panose="02020603050405020304" pitchFamily="18" charset="0"/>
                <a:cs typeface="Times New Roman" panose="02020603050405020304" pitchFamily="18" charset="0"/>
              </a:rPr>
              <a:t>This function involves activities meant to improve the knowledge, skills aptitudes and values of employees so as to enable them to perform their jobs in a better manner in future. These functions may </a:t>
            </a:r>
            <a:r>
              <a:rPr lang="en-US" sz="3600" dirty="0">
                <a:solidFill>
                  <a:srgbClr val="424142"/>
                </a:solidFill>
                <a:latin typeface="Times New Roman" panose="02020603050405020304" pitchFamily="18" charset="0"/>
                <a:cs typeface="Times New Roman" panose="02020603050405020304" pitchFamily="18" charset="0"/>
              </a:rPr>
              <a:t>comprise training to employees, executive training to develop managers, </a:t>
            </a:r>
            <a:r>
              <a:rPr lang="en-US" sz="3600" dirty="0" smtClean="0">
                <a:solidFill>
                  <a:srgbClr val="424142"/>
                </a:solidFill>
                <a:latin typeface="Times New Roman" panose="02020603050405020304" pitchFamily="18" charset="0"/>
                <a:cs typeface="Times New Roman" panose="02020603050405020304" pitchFamily="18" charset="0"/>
              </a:rPr>
              <a:t>organization </a:t>
            </a:r>
            <a:r>
              <a:rPr lang="en-US" sz="3600" dirty="0">
                <a:solidFill>
                  <a:srgbClr val="424142"/>
                </a:solidFill>
                <a:latin typeface="Times New Roman" panose="02020603050405020304" pitchFamily="18" charset="0"/>
                <a:cs typeface="Times New Roman" panose="02020603050405020304" pitchFamily="18" charset="0"/>
              </a:rPr>
              <a:t>development to strike a better fit between </a:t>
            </a:r>
            <a:r>
              <a:rPr lang="en-US" sz="3600" dirty="0" smtClean="0">
                <a:solidFill>
                  <a:srgbClr val="424142"/>
                </a:solidFill>
                <a:latin typeface="Times New Roman" panose="02020603050405020304" pitchFamily="18" charset="0"/>
                <a:cs typeface="Times New Roman" panose="02020603050405020304" pitchFamily="18" charset="0"/>
              </a:rPr>
              <a:t>organizational </a:t>
            </a:r>
            <a:r>
              <a:rPr lang="en-US" sz="3600" dirty="0">
                <a:solidFill>
                  <a:srgbClr val="424142"/>
                </a:solidFill>
                <a:latin typeface="Times New Roman" panose="02020603050405020304" pitchFamily="18" charset="0"/>
                <a:cs typeface="Times New Roman" panose="02020603050405020304" pitchFamily="18" charset="0"/>
              </a:rPr>
              <a:t>climate/culture and </a:t>
            </a:r>
            <a:r>
              <a:rPr lang="en-US" sz="3600" dirty="0" smtClean="0">
                <a:solidFill>
                  <a:srgbClr val="424142"/>
                </a:solidFill>
                <a:latin typeface="Times New Roman" panose="02020603050405020304" pitchFamily="18" charset="0"/>
                <a:cs typeface="Times New Roman" panose="02020603050405020304" pitchFamily="18" charset="0"/>
              </a:rPr>
              <a:t>employees</a:t>
            </a:r>
          </a:p>
          <a:p>
            <a:pPr lvl="0" algn="just">
              <a:spcBef>
                <a:spcPts val="0"/>
              </a:spcBef>
            </a:pPr>
            <a:r>
              <a:rPr lang="en-US" sz="3600" dirty="0">
                <a:latin typeface="Times New Roman" panose="02020603050405020304" pitchFamily="18" charset="0"/>
                <a:cs typeface="Times New Roman" panose="02020603050405020304" pitchFamily="18" charset="0"/>
              </a:rPr>
              <a:t>This function of human resource management helps the employees to acquire skills and knowledge to perform their jobs effectively. Training an development programs are organized for both new and existing employees. Employees are prepared for higher level responsibilities through training and development</a:t>
            </a:r>
            <a:endParaRPr kumimoji="0" 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25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just" fontAlgn="base"/>
            <a:r>
              <a:rPr lang="en-US" sz="4000" b="1" dirty="0">
                <a:solidFill>
                  <a:srgbClr val="424142"/>
                </a:solidFill>
                <a:latin typeface="Times New Roman" panose="02020603050405020304" pitchFamily="18" charset="0"/>
                <a:cs typeface="Times New Roman" panose="02020603050405020304" pitchFamily="18" charset="0"/>
              </a:rPr>
              <a:t>Compensation:</a:t>
            </a:r>
            <a:endParaRPr lang="en-US" sz="4000" dirty="0">
              <a:solidFill>
                <a:srgbClr val="424142"/>
              </a:solidFill>
              <a:latin typeface="Times New Roman" panose="02020603050405020304" pitchFamily="18" charset="0"/>
              <a:cs typeface="Times New Roman" panose="02020603050405020304" pitchFamily="18" charset="0"/>
            </a:endParaRPr>
          </a:p>
          <a:p>
            <a:pPr algn="just" fontAlgn="base"/>
            <a:r>
              <a:rPr lang="en-US" sz="4000" dirty="0">
                <a:solidFill>
                  <a:srgbClr val="424142"/>
                </a:solidFill>
                <a:latin typeface="Times New Roman" panose="02020603050405020304" pitchFamily="18" charset="0"/>
                <a:cs typeface="Times New Roman" panose="02020603050405020304" pitchFamily="18" charset="0"/>
              </a:rPr>
              <a:t>Compensation function involves determination of wages and salaries matching with contribution made by employees to </a:t>
            </a:r>
            <a:r>
              <a:rPr lang="en-US" sz="4000" dirty="0" smtClean="0">
                <a:solidFill>
                  <a:srgbClr val="424142"/>
                </a:solidFill>
                <a:latin typeface="Times New Roman" panose="02020603050405020304" pitchFamily="18" charset="0"/>
                <a:cs typeface="Times New Roman" panose="02020603050405020304" pitchFamily="18" charset="0"/>
              </a:rPr>
              <a:t>organizational </a:t>
            </a:r>
            <a:r>
              <a:rPr lang="en-US" sz="4000" dirty="0">
                <a:solidFill>
                  <a:srgbClr val="424142"/>
                </a:solidFill>
                <a:latin typeface="Times New Roman" panose="02020603050405020304" pitchFamily="18" charset="0"/>
                <a:cs typeface="Times New Roman" panose="02020603050405020304" pitchFamily="18" charset="0"/>
              </a:rPr>
              <a:t>goals. In other words, this function ensures equitable and fair remuneration for employees in the </a:t>
            </a:r>
            <a:r>
              <a:rPr lang="en-US" sz="4000" dirty="0" smtClean="0">
                <a:solidFill>
                  <a:srgbClr val="424142"/>
                </a:solidFill>
                <a:latin typeface="Times New Roman" panose="02020603050405020304" pitchFamily="18" charset="0"/>
                <a:cs typeface="Times New Roman" panose="02020603050405020304" pitchFamily="18" charset="0"/>
              </a:rPr>
              <a:t>organization. </a:t>
            </a:r>
            <a:r>
              <a:rPr lang="en-US" sz="4000" dirty="0">
                <a:solidFill>
                  <a:srgbClr val="424142"/>
                </a:solidFill>
                <a:latin typeface="Times New Roman" panose="02020603050405020304" pitchFamily="18" charset="0"/>
                <a:cs typeface="Times New Roman" panose="02020603050405020304" pitchFamily="18" charset="0"/>
              </a:rPr>
              <a:t>It consists of activities such as job evaluation, wage and salary administration, bonus, incentives, etc.</a:t>
            </a:r>
            <a:endParaRPr lang="en-US" sz="4000" b="0" dirty="0">
              <a:solidFill>
                <a:srgbClr val="42414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8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737"/>
            <a:ext cx="12192000" cy="6247864"/>
          </a:xfrm>
          <a:prstGeom prst="rect">
            <a:avLst/>
          </a:prstGeom>
        </p:spPr>
        <p:txBody>
          <a:bodyPr wrap="square">
            <a:spAutoFit/>
          </a:bodyPr>
          <a:lstStyle/>
          <a:p>
            <a:pPr algn="just"/>
            <a:r>
              <a:rPr lang="en-US" sz="4000" dirty="0" smtClean="0">
                <a:solidFill>
                  <a:srgbClr val="202124"/>
                </a:solidFill>
                <a:latin typeface="Times New Roman" panose="02020603050405020304" pitchFamily="18" charset="0"/>
                <a:cs typeface="Times New Roman" panose="02020603050405020304" pitchFamily="18" charset="0"/>
              </a:rPr>
              <a:t>The</a:t>
            </a:r>
            <a:r>
              <a:rPr lang="en-US" sz="4000" dirty="0">
                <a:solidFill>
                  <a:srgbClr val="202124"/>
                </a:solidFill>
                <a:latin typeface="Times New Roman" panose="02020603050405020304" pitchFamily="18" charset="0"/>
                <a:cs typeface="Times New Roman" panose="02020603050405020304" pitchFamily="18" charset="0"/>
              </a:rPr>
              <a:t> </a:t>
            </a:r>
            <a:r>
              <a:rPr lang="en-US" sz="4000" b="1" dirty="0">
                <a:solidFill>
                  <a:srgbClr val="202124"/>
                </a:solidFill>
                <a:latin typeface="Times New Roman" panose="02020603050405020304" pitchFamily="18" charset="0"/>
                <a:cs typeface="Times New Roman" panose="02020603050405020304" pitchFamily="18" charset="0"/>
              </a:rPr>
              <a:t>integration function of HRM</a:t>
            </a:r>
            <a:r>
              <a:rPr lang="en-US" sz="4000" dirty="0">
                <a:solidFill>
                  <a:srgbClr val="202124"/>
                </a:solidFill>
                <a:latin typeface="Times New Roman" panose="02020603050405020304" pitchFamily="18" charset="0"/>
                <a:cs typeface="Times New Roman" panose="02020603050405020304" pitchFamily="18" charset="0"/>
              </a:rPr>
              <a:t> is the process of reconciling organizational goals. </a:t>
            </a:r>
            <a:r>
              <a:rPr lang="en-US" sz="4000" b="1" dirty="0">
                <a:solidFill>
                  <a:srgbClr val="202124"/>
                </a:solidFill>
                <a:latin typeface="Times New Roman" panose="02020603050405020304" pitchFamily="18" charset="0"/>
                <a:cs typeface="Times New Roman" panose="02020603050405020304" pitchFamily="18" charset="0"/>
              </a:rPr>
              <a:t>Integration Function of HRM</a:t>
            </a:r>
            <a:r>
              <a:rPr lang="en-US" sz="4000" dirty="0">
                <a:solidFill>
                  <a:srgbClr val="202124"/>
                </a:solidFill>
                <a:latin typeface="Times New Roman" panose="02020603050405020304" pitchFamily="18" charset="0"/>
                <a:cs typeface="Times New Roman" panose="02020603050405020304" pitchFamily="18" charset="0"/>
              </a:rPr>
              <a:t> combines all the activities related to managing employees within a company. So that they can work willingly and effectively for the best results</a:t>
            </a:r>
            <a:r>
              <a:rPr lang="en-US" sz="4000" dirty="0" smtClean="0">
                <a:solidFill>
                  <a:srgbClr val="202124"/>
                </a:solidFill>
                <a:latin typeface="Times New Roman" panose="02020603050405020304" pitchFamily="18" charset="0"/>
                <a:cs typeface="Times New Roman" panose="02020603050405020304" pitchFamily="18" charset="0"/>
              </a:rPr>
              <a:t>.</a:t>
            </a:r>
          </a:p>
          <a:p>
            <a:pPr algn="just"/>
            <a:r>
              <a:rPr lang="en-US" sz="4000" b="1" dirty="0" smtClean="0">
                <a:latin typeface="Times New Roman" panose="02020603050405020304" pitchFamily="18" charset="0"/>
                <a:cs typeface="Times New Roman" panose="02020603050405020304" pitchFamily="18" charset="0"/>
              </a:rPr>
              <a:t>Integration</a:t>
            </a:r>
            <a:r>
              <a:rPr lang="en-US" sz="4000" dirty="0">
                <a:latin typeface="Times New Roman" panose="02020603050405020304" pitchFamily="18" charset="0"/>
                <a:cs typeface="Times New Roman" panose="02020603050405020304" pitchFamily="18" charset="0"/>
              </a:rPr>
              <a:t> involves motivating employees through. various financial and non financial incentives providing </a:t>
            </a:r>
            <a:r>
              <a:rPr lang="en-US" sz="4000" dirty="0" smtClean="0">
                <a:latin typeface="Times New Roman" panose="02020603050405020304" pitchFamily="18" charset="0"/>
                <a:cs typeface="Times New Roman" panose="02020603050405020304" pitchFamily="18" charset="0"/>
              </a:rPr>
              <a:t>satisfaction, handling employees </a:t>
            </a:r>
            <a:r>
              <a:rPr lang="en-US" sz="4000" dirty="0">
                <a:latin typeface="Times New Roman" panose="02020603050405020304" pitchFamily="18" charset="0"/>
                <a:cs typeface="Times New Roman" panose="02020603050405020304" pitchFamily="18" charset="0"/>
              </a:rPr>
              <a:t>grievances through formal </a:t>
            </a:r>
            <a:r>
              <a:rPr lang="en-US" sz="4000" dirty="0" smtClean="0">
                <a:latin typeface="Times New Roman" panose="02020603050405020304" pitchFamily="18" charset="0"/>
                <a:cs typeface="Times New Roman" panose="02020603050405020304" pitchFamily="18" charset="0"/>
              </a:rPr>
              <a:t>grievance Procedure , collective bargaining, workers participation </a:t>
            </a:r>
            <a:r>
              <a:rPr lang="en-US" sz="4000" dirty="0" err="1" smtClean="0">
                <a:latin typeface="Times New Roman" panose="02020603050405020304" pitchFamily="18" charset="0"/>
                <a:cs typeface="Times New Roman" panose="02020603050405020304" pitchFamily="18" charset="0"/>
              </a:rPr>
              <a:t>etc.aspects</a:t>
            </a:r>
            <a:r>
              <a:rPr lang="en-US" sz="4000" dirty="0" smtClean="0">
                <a:latin typeface="Times New Roman" panose="02020603050405020304" pitchFamily="18" charset="0"/>
                <a:cs typeface="Times New Roman" panose="02020603050405020304" pitchFamily="18" charset="0"/>
              </a:rPr>
              <a:t>.</a:t>
            </a:r>
            <a:endParaRPr lang="en-US" sz="4000" dirty="0" smtClean="0">
              <a:solidFill>
                <a:srgbClr val="20212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38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marL="571500" indent="-571500" algn="just">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Since mid 1980’s Human Resource Management (HRM) has gained acceptance in both academic and commercial circle. </a:t>
            </a:r>
          </a:p>
          <a:p>
            <a:pPr marL="571500" indent="-571500" algn="just">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HRM is a multidisciplinary organizational function that draws theories and ideas from various fields such as management, psychology, sociology and economics. </a:t>
            </a: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As we know that the principal resources of an organization is the people. Without which no organization can born and run. </a:t>
            </a:r>
            <a:endParaRPr lang="en-US" sz="3600"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HRM is the study of activities regarding people working in an organization. It is a managerial function that tries to match an organization’s needs to the skills and abilities of its employees.</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77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0719"/>
            <a:ext cx="12192000" cy="5632311"/>
          </a:xfrm>
          <a:prstGeom prst="rect">
            <a:avLst/>
          </a:prstGeom>
        </p:spPr>
        <p:txBody>
          <a:bodyPr wrap="square">
            <a:spAutoFit/>
          </a:bodyPr>
          <a:lstStyle/>
          <a:p>
            <a:pPr algn="just" fontAlgn="base"/>
            <a:r>
              <a:rPr lang="en-US" sz="3600" b="1" dirty="0">
                <a:solidFill>
                  <a:srgbClr val="424142"/>
                </a:solidFill>
                <a:latin typeface="Times New Roman" panose="02020603050405020304" pitchFamily="18" charset="0"/>
                <a:cs typeface="Times New Roman" panose="02020603050405020304" pitchFamily="18" charset="0"/>
              </a:rPr>
              <a:t>Maintenance</a:t>
            </a:r>
            <a:r>
              <a:rPr lang="en-US" sz="3600" b="1" dirty="0" smtClean="0">
                <a:solidFill>
                  <a:srgbClr val="424142"/>
                </a:solidFill>
                <a:latin typeface="Times New Roman" panose="02020603050405020304" pitchFamily="18" charset="0"/>
                <a:cs typeface="Times New Roman" panose="02020603050405020304" pitchFamily="18" charset="0"/>
              </a:rPr>
              <a:t>:</a:t>
            </a:r>
          </a:p>
          <a:p>
            <a:pPr algn="just" fontAlgn="base"/>
            <a:r>
              <a:rPr lang="en-US" sz="3600" b="1" dirty="0">
                <a:latin typeface="Times New Roman" panose="02020603050405020304" pitchFamily="18" charset="0"/>
                <a:cs typeface="Times New Roman" panose="02020603050405020304" pitchFamily="18" charset="0"/>
              </a:rPr>
              <a:t>Maintenance</a:t>
            </a:r>
            <a:r>
              <a:rPr lang="en-US" sz="3600" dirty="0">
                <a:latin typeface="Times New Roman" panose="02020603050405020304" pitchFamily="18" charset="0"/>
                <a:cs typeface="Times New Roman" panose="02020603050405020304" pitchFamily="18" charset="0"/>
              </a:rPr>
              <a:t> function of </a:t>
            </a:r>
            <a:r>
              <a:rPr lang="en-US" sz="3600" b="1" dirty="0">
                <a:latin typeface="Times New Roman" panose="02020603050405020304" pitchFamily="18" charset="0"/>
                <a:cs typeface="Times New Roman" panose="02020603050405020304" pitchFamily="18" charset="0"/>
              </a:rPr>
              <a:t>human resource management</a:t>
            </a:r>
            <a:r>
              <a:rPr lang="en-US" sz="3600" dirty="0">
                <a:latin typeface="Times New Roman" panose="02020603050405020304" pitchFamily="18" charset="0"/>
                <a:cs typeface="Times New Roman" panose="02020603050405020304" pitchFamily="18" charset="0"/>
              </a:rPr>
              <a:t> is concerned with protecting and promoting the physical and mental health of employees. In order to achieve these objective several types of fringe-benefits </a:t>
            </a:r>
            <a:r>
              <a:rPr lang="en-US" sz="3600" dirty="0" smtClean="0">
                <a:latin typeface="Times New Roman" panose="02020603050405020304" pitchFamily="18" charset="0"/>
                <a:cs typeface="Times New Roman" panose="02020603050405020304" pitchFamily="18" charset="0"/>
              </a:rPr>
              <a:t>must be  provided.</a:t>
            </a:r>
            <a:endParaRPr lang="en-US" sz="3600" dirty="0">
              <a:solidFill>
                <a:srgbClr val="424142"/>
              </a:solidFill>
              <a:latin typeface="Times New Roman" panose="02020603050405020304" pitchFamily="18" charset="0"/>
              <a:cs typeface="Times New Roman" panose="02020603050405020304" pitchFamily="18" charset="0"/>
            </a:endParaRPr>
          </a:p>
          <a:p>
            <a:pPr algn="just" fontAlgn="base"/>
            <a:r>
              <a:rPr lang="en-US" sz="3600" dirty="0">
                <a:solidFill>
                  <a:srgbClr val="424142"/>
                </a:solidFill>
                <a:latin typeface="Times New Roman" panose="02020603050405020304" pitchFamily="18" charset="0"/>
                <a:cs typeface="Times New Roman" panose="02020603050405020304" pitchFamily="18" charset="0"/>
              </a:rPr>
              <a:t>It is concerned with protecting and promoting employees while at work. For this purpose </a:t>
            </a:r>
            <a:r>
              <a:rPr lang="en-US" sz="3600" dirty="0" smtClean="0">
                <a:solidFill>
                  <a:srgbClr val="424142"/>
                </a:solidFill>
                <a:latin typeface="Times New Roman" panose="02020603050405020304" pitchFamily="18" charset="0"/>
                <a:cs typeface="Times New Roman" panose="02020603050405020304" pitchFamily="18" charset="0"/>
              </a:rPr>
              <a:t>various  </a:t>
            </a:r>
            <a:r>
              <a:rPr lang="en-US" sz="3600" dirty="0">
                <a:solidFill>
                  <a:srgbClr val="424142"/>
                </a:solidFill>
                <a:latin typeface="Times New Roman" panose="02020603050405020304" pitchFamily="18" charset="0"/>
                <a:cs typeface="Times New Roman" panose="02020603050405020304" pitchFamily="18" charset="0"/>
              </a:rPr>
              <a:t>benefits such as housing, medical, educational, transport facilities, etc. are provided to the employees. Several social security measures such as provident fund, pension, gratuity, group insurance, etc. are also arranged.</a:t>
            </a:r>
            <a:endParaRPr lang="en-US" sz="3600" b="0" dirty="0">
              <a:solidFill>
                <a:srgbClr val="42414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16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70920"/>
          </a:xfrm>
          <a:prstGeom prst="rect">
            <a:avLst/>
          </a:prstGeom>
        </p:spPr>
        <p:txBody>
          <a:bodyPr wrap="square">
            <a:spAutoFit/>
          </a:bodyPr>
          <a:lstStyle/>
          <a:p>
            <a:pPr algn="just" fontAlgn="base">
              <a:lnSpc>
                <a:spcPct val="150000"/>
              </a:lnSpc>
              <a:spcAft>
                <a:spcPts val="600"/>
              </a:spcAft>
            </a:pPr>
            <a:r>
              <a:rPr lang="en-US" sz="36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 of Human Resource Manager in an </a:t>
            </a:r>
            <a:r>
              <a:rPr lang="en-US" sz="3600" b="1" kern="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Organization</a:t>
            </a:r>
          </a:p>
          <a:p>
            <a:pPr algn="just" fontAlgn="base">
              <a:lnSpc>
                <a:spcPct val="150000"/>
              </a:lnSpc>
              <a:spcAft>
                <a:spcPts val="600"/>
              </a:spcAft>
            </a:pPr>
            <a:r>
              <a:rPr lang="en-US" sz="3200" dirty="0" smtClean="0">
                <a:latin typeface="Times New Roman" panose="02020603050405020304" pitchFamily="18" charset="0"/>
                <a:cs typeface="Times New Roman" panose="02020603050405020304" pitchFamily="18" charset="0"/>
              </a:rPr>
              <a:t>HR Manager plays </a:t>
            </a:r>
            <a:r>
              <a:rPr lang="en-US" sz="3200" dirty="0">
                <a:latin typeface="Times New Roman" panose="02020603050405020304" pitchFamily="18" charset="0"/>
                <a:cs typeface="Times New Roman" panose="02020603050405020304" pitchFamily="18" charset="0"/>
              </a:rPr>
              <a:t>a crucial role </a:t>
            </a:r>
            <a:r>
              <a:rPr lang="en-US" sz="3200" dirty="0" smtClean="0">
                <a:latin typeface="Times New Roman" panose="02020603050405020304" pitchFamily="18" charset="0"/>
                <a:cs typeface="Times New Roman" panose="02020603050405020304" pitchFamily="18" charset="0"/>
              </a:rPr>
              <a:t>in the </a:t>
            </a:r>
            <a:r>
              <a:rPr lang="en-US" sz="3200" dirty="0">
                <a:latin typeface="Times New Roman" panose="02020603050405020304" pitchFamily="18" charset="0"/>
                <a:cs typeface="Times New Roman" panose="02020603050405020304" pitchFamily="18" charset="0"/>
              </a:rPr>
              <a:t>process of converting inputs into outputs, product design, quality maintenance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rendering services and many other functions depend largely on the human efficiency</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His/ Her roles include </a:t>
            </a:r>
            <a:r>
              <a:rPr lang="en-IN" sz="3200" b="1" dirty="0">
                <a:latin typeface="Times New Roman" panose="02020603050405020304" pitchFamily="18" charset="0"/>
                <a:cs typeface="Times New Roman" panose="02020603050405020304" pitchFamily="18" charset="0"/>
              </a:rPr>
              <a:t>Advisory </a:t>
            </a:r>
            <a:r>
              <a:rPr lang="en-IN" sz="3200" b="1" dirty="0" smtClean="0">
                <a:latin typeface="Times New Roman" panose="02020603050405020304" pitchFamily="18" charset="0"/>
                <a:cs typeface="Times New Roman" panose="02020603050405020304" pitchFamily="18" charset="0"/>
              </a:rPr>
              <a:t>Role</a:t>
            </a:r>
            <a:r>
              <a:rPr lang="en-IN" sz="3200" b="1" i="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Counselor </a:t>
            </a:r>
            <a:r>
              <a:rPr lang="en-IN" sz="3200" b="1" dirty="0" smtClean="0">
                <a:latin typeface="Times New Roman" panose="02020603050405020304" pitchFamily="18" charset="0"/>
                <a:cs typeface="Times New Roman" panose="02020603050405020304" pitchFamily="18" charset="0"/>
              </a:rPr>
              <a:t>Role,</a:t>
            </a:r>
            <a:r>
              <a:rPr lang="en-US" sz="3200" b="1" dirty="0">
                <a:latin typeface="Times New Roman" panose="02020603050405020304" pitchFamily="18" charset="0"/>
                <a:cs typeface="Times New Roman" panose="02020603050405020304" pitchFamily="18" charset="0"/>
              </a:rPr>
              <a:t> Mediator </a:t>
            </a:r>
            <a:r>
              <a:rPr lang="en-IN" sz="3200" b="1" dirty="0" smtClean="0">
                <a:latin typeface="Times New Roman" panose="02020603050405020304" pitchFamily="18" charset="0"/>
                <a:cs typeface="Times New Roman" panose="02020603050405020304" pitchFamily="18" charset="0"/>
              </a:rPr>
              <a:t>Role,</a:t>
            </a:r>
            <a:r>
              <a:rPr lang="en-US" sz="3200" b="1" dirty="0">
                <a:latin typeface="Times New Roman" panose="02020603050405020304" pitchFamily="18" charset="0"/>
                <a:cs typeface="Times New Roman" panose="02020603050405020304" pitchFamily="18" charset="0"/>
              </a:rPr>
              <a:t> Spokesman </a:t>
            </a:r>
            <a:r>
              <a:rPr lang="en-IN" sz="3200" b="1" dirty="0" smtClean="0">
                <a:latin typeface="Times New Roman" panose="02020603050405020304" pitchFamily="18" charset="0"/>
                <a:cs typeface="Times New Roman" panose="02020603050405020304" pitchFamily="18" charset="0"/>
              </a:rPr>
              <a:t>Role,</a:t>
            </a:r>
            <a:r>
              <a:rPr lang="en-US" sz="3200" b="1" dirty="0">
                <a:latin typeface="Times New Roman" panose="02020603050405020304" pitchFamily="18" charset="0"/>
                <a:cs typeface="Times New Roman" panose="02020603050405020304" pitchFamily="18" charset="0"/>
              </a:rPr>
              <a:t> Role of Change </a:t>
            </a:r>
            <a:r>
              <a:rPr lang="en-US" sz="3200" b="1" dirty="0" smtClean="0">
                <a:latin typeface="Times New Roman" panose="02020603050405020304" pitchFamily="18" charset="0"/>
                <a:cs typeface="Times New Roman" panose="02020603050405020304" pitchFamily="18" charset="0"/>
              </a:rPr>
              <a:t>Agent,</a:t>
            </a:r>
            <a:r>
              <a:rPr lang="en-IN" sz="3200" b="1" dirty="0">
                <a:latin typeface="Times New Roman" panose="02020603050405020304" pitchFamily="18" charset="0"/>
                <a:cs typeface="Times New Roman" panose="02020603050405020304" pitchFamily="18" charset="0"/>
              </a:rPr>
              <a:t> Welfare </a:t>
            </a:r>
            <a:r>
              <a:rPr lang="en-IN" sz="3200" b="1" dirty="0" smtClean="0">
                <a:latin typeface="Times New Roman" panose="02020603050405020304" pitchFamily="18" charset="0"/>
                <a:cs typeface="Times New Roman" panose="02020603050405020304" pitchFamily="18" charset="0"/>
              </a:rPr>
              <a:t>Role,</a:t>
            </a:r>
            <a:r>
              <a:rPr lang="en-IN" sz="3200" b="1" dirty="0">
                <a:latin typeface="Times New Roman" panose="02020603050405020304" pitchFamily="18" charset="0"/>
                <a:cs typeface="Times New Roman" panose="02020603050405020304" pitchFamily="18" charset="0"/>
              </a:rPr>
              <a:t> Strategist </a:t>
            </a:r>
            <a:r>
              <a:rPr lang="en-IN" sz="3200" b="1" dirty="0" smtClean="0">
                <a:latin typeface="Times New Roman" panose="02020603050405020304" pitchFamily="18" charset="0"/>
                <a:cs typeface="Times New Roman" panose="02020603050405020304" pitchFamily="18" charset="0"/>
              </a:rPr>
              <a:t>Role,</a:t>
            </a:r>
            <a:r>
              <a:rPr lang="en-IN" sz="3200" b="1" dirty="0">
                <a:latin typeface="Times New Roman" panose="02020603050405020304" pitchFamily="18" charset="0"/>
                <a:cs typeface="Times New Roman" panose="02020603050405020304" pitchFamily="18" charset="0"/>
              </a:rPr>
              <a:t> Coordinator’s </a:t>
            </a:r>
            <a:r>
              <a:rPr lang="en-IN" sz="3200" b="1" dirty="0" smtClean="0">
                <a:latin typeface="Times New Roman" panose="02020603050405020304" pitchFamily="18" charset="0"/>
                <a:cs typeface="Times New Roman" panose="02020603050405020304" pitchFamily="18" charset="0"/>
              </a:rPr>
              <a:t>Role,</a:t>
            </a:r>
            <a:r>
              <a:rPr lang="en-IN" sz="3200" b="1" i="1"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Facilitator </a:t>
            </a:r>
            <a:r>
              <a:rPr lang="en-IN" sz="3200" b="1" dirty="0" smtClean="0">
                <a:latin typeface="Times New Roman" panose="02020603050405020304" pitchFamily="18" charset="0"/>
                <a:cs typeface="Times New Roman" panose="02020603050405020304" pitchFamily="18" charset="0"/>
              </a:rPr>
              <a:t>Role</a:t>
            </a:r>
            <a:r>
              <a:rPr lang="en-IN" sz="3200" b="1" i="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Fire-fighting/Legal </a:t>
            </a:r>
            <a:r>
              <a:rPr lang="en-US" sz="3200" b="1" dirty="0" err="1" smtClean="0">
                <a:latin typeface="Times New Roman" panose="02020603050405020304" pitchFamily="18" charset="0"/>
                <a:cs typeface="Times New Roman" panose="02020603050405020304" pitchFamily="18" charset="0"/>
              </a:rPr>
              <a:t>Role,Decision</a:t>
            </a:r>
            <a:r>
              <a:rPr lang="en-US" sz="3200" b="1" dirty="0" smtClean="0">
                <a:latin typeface="Times New Roman" panose="02020603050405020304" pitchFamily="18" charset="0"/>
                <a:cs typeface="Times New Roman" panose="02020603050405020304" pitchFamily="18" charset="0"/>
              </a:rPr>
              <a:t>-making </a:t>
            </a:r>
            <a:r>
              <a:rPr lang="en-US" sz="3200" b="1" dirty="0">
                <a:latin typeface="Times New Roman" panose="02020603050405020304" pitchFamily="18" charset="0"/>
                <a:cs typeface="Times New Roman" panose="02020603050405020304" pitchFamily="18" charset="0"/>
              </a:rPr>
              <a:t>Role </a:t>
            </a:r>
            <a:r>
              <a:rPr lang="en-US" sz="3200" b="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Executive Role </a:t>
            </a:r>
            <a:r>
              <a:rPr lang="en-US" sz="3200" b="1" dirty="0" smtClean="0">
                <a:latin typeface="Times New Roman" panose="02020603050405020304" pitchFamily="18" charset="0"/>
                <a:cs typeface="Times New Roman" panose="02020603050405020304" pitchFamily="18" charset="0"/>
              </a:rPr>
              <a:t>etc.</a:t>
            </a:r>
            <a:endParaRPr lang="en-IN"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344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94305"/>
          </a:xfrm>
          <a:prstGeom prst="rect">
            <a:avLst/>
          </a:prstGeom>
        </p:spPr>
        <p:txBody>
          <a:bodyPr wrap="square">
            <a:spAutoFit/>
          </a:bodyPr>
          <a:lstStyle/>
          <a:p>
            <a:pPr algn="just" fontAlgn="base">
              <a:spcBef>
                <a:spcPts val="200"/>
              </a:spcBef>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I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Advisory Role:</a:t>
            </a:r>
            <a:endParaRPr lang="en-IN" sz="3600" b="1" i="1"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I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of the major roles of HR manager is, to advise the top management in the matter relating to management and development of human resource, in order to achieve organizational objects. Looking to the company’s vision, mission and long range planning, HR executive advises the higher management to formulate appropriate HR policies, procedures which may create a perceptible change in the </a:t>
            </a:r>
            <a:r>
              <a:rPr lang="en-I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minds of the people</a:t>
            </a:r>
          </a:p>
          <a:p>
            <a:pPr algn="just" fontAlgn="base"/>
            <a:r>
              <a:rPr lang="en-US" sz="3600" b="1" dirty="0"/>
              <a:t>2. Counselor </a:t>
            </a:r>
            <a:r>
              <a:rPr lang="en-IN" sz="3600" b="1" dirty="0"/>
              <a:t>Role:</a:t>
            </a:r>
            <a:endParaRPr lang="en-IN" sz="3600" dirty="0"/>
          </a:p>
          <a:p>
            <a:pPr algn="just" fontAlgn="base"/>
            <a:r>
              <a:rPr lang="en-US" sz="3600" dirty="0"/>
              <a:t>An important role of the HR manager is that of a counselor. Whenever an employee is dissatisfied with the job he approaches the HR manager for counseling and guidance.</a:t>
            </a:r>
            <a:endParaRPr lang="en-IN" sz="3600" dirty="0"/>
          </a:p>
          <a:p>
            <a:pPr algn="just" fontAlgn="base">
              <a:spcAft>
                <a:spcPts val="0"/>
              </a:spcAft>
            </a:pP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339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1" cy="6919843"/>
          </a:xfrm>
          <a:prstGeom prst="rect">
            <a:avLst/>
          </a:prstGeom>
        </p:spPr>
        <p:txBody>
          <a:bodyPr wrap="square">
            <a:spAutoFit/>
          </a:bodyPr>
          <a:lstStyle/>
          <a:p>
            <a:pPr algn="just" fontAlgn="base">
              <a:spcAft>
                <a:spcPts val="1440"/>
              </a:spcAft>
            </a:pPr>
            <a:r>
              <a:rPr lang="en-US" sz="36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An employee can also approach the HR manager for counselling for other problems related to his/her personal life which is likely to influence his performance like, health, children education or marriage, mental and physical problems etc. The HR manager listens to their problems and offers suggestions to solve those problems.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Mediator </a:t>
            </a:r>
            <a:r>
              <a:rPr lang="en-I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1440"/>
              </a:spcAft>
            </a:pPr>
            <a:r>
              <a:rPr lang="en-US" sz="36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In any organization, there are times when there are differences of opinion and misunderstan­ding between the management and the employee or between employees themselves. Here, HR manager acts as a mediator, a peace-maker and a communication link between them.</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35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65955"/>
          </a:xfrm>
          <a:prstGeom prst="rect">
            <a:avLst/>
          </a:prstGeom>
        </p:spPr>
        <p:txBody>
          <a:bodyPr wrap="square">
            <a:spAutoFit/>
          </a:bodyPr>
          <a:lstStyle/>
          <a:p>
            <a:pPr algn="just" fontAlgn="base">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Spokesman </a:t>
            </a:r>
            <a:r>
              <a:rPr lang="en-I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3600" b="1"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Bef>
                <a:spcPts val="200"/>
              </a:spcBef>
              <a:spcAft>
                <a:spcPts val="0"/>
              </a:spcAft>
            </a:pPr>
            <a:r>
              <a:rPr lang="en-US" sz="36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HR manager acts as a spokes person within the company, as well as are representative of the company.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HR executive works as a spokesperson of the company especially, in the matter of depicting organization health, condition, strength etc. to the employees while negotiating for settlement of industrial disputes. He also acts as a representative of the workers when they are non-unionized/unorganized</a:t>
            </a:r>
            <a:endParaRPr lang="en-IN" sz="3600"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1440"/>
              </a:spcAft>
            </a:pPr>
            <a:r>
              <a:rPr lang="en-US"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Role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Change Agent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convince workers and the management and take the lead in implementing changes in technology, organization, production and installing the organization development techniques etc.</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56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128"/>
            <a:ext cx="12192000" cy="6247864"/>
          </a:xfrm>
          <a:prstGeom prst="rect">
            <a:avLst/>
          </a:prstGeom>
        </p:spPr>
        <p:txBody>
          <a:bodyPr wrap="square">
            <a:spAutoFit/>
          </a:bodyPr>
          <a:lstStyle/>
          <a:p>
            <a:pPr algn="just" fontAlgn="base">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Problem Solver </a:t>
            </a:r>
            <a:r>
              <a:rPr lang="en-I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 </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US" sz="4000" dirty="0">
                <a:solidFill>
                  <a:srgbClr val="424142"/>
                </a:solidFill>
                <a:latin typeface="Times New Roman" panose="02020603050405020304" pitchFamily="18" charset="0"/>
                <a:ea typeface="Times New Roman" panose="02020603050405020304" pitchFamily="18" charset="0"/>
                <a:cs typeface="Times New Roman" panose="02020603050405020304" pitchFamily="18" charset="0"/>
              </a:rPr>
              <a:t>HR manager acts as a problem solver with respect to the issues that involve human resources management and over all long range organizational planning.</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en-IN" sz="4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7.Welfare </a:t>
            </a:r>
            <a:r>
              <a:rPr lang="en-I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a:t>
            </a: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I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HR executive looks to the welfare aspect of the employee’s viz., canteen, </a:t>
            </a:r>
            <a:r>
              <a:rPr lang="en-IN"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crèches, rest-rooms, </a:t>
            </a:r>
            <a:r>
              <a:rPr lang="en-I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hospital, transportation, housing accommodation, school, etc. His one of the principal roles is to provide </a:t>
            </a:r>
            <a:r>
              <a:rPr lang="en-IN"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welfare </a:t>
            </a:r>
            <a:r>
              <a:rPr lang="en-IN" sz="4000" dirty="0" smtClean="0"/>
              <a:t>facilities</a:t>
            </a:r>
            <a:r>
              <a:rPr lang="en-IN"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the employees of the organisation. </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9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fontAlgn="base">
              <a:lnSpc>
                <a:spcPct val="150000"/>
              </a:lnSpc>
              <a:spcAft>
                <a:spcPts val="0"/>
              </a:spcAft>
            </a:pPr>
            <a:r>
              <a:rPr lang="en-I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8.Strategist Role:</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en-I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HR manager helps to accomplish business strategy of the organization through introducing and implementing HR strategies.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en-I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IN"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Coordinator Role</a:t>
            </a:r>
            <a:r>
              <a:rPr lang="en-I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base">
              <a:lnSpc>
                <a:spcPct val="150000"/>
              </a:lnSpc>
              <a:spcAft>
                <a:spcPts val="0"/>
              </a:spcAft>
            </a:pPr>
            <a:r>
              <a:rPr lang="en-I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HR </a:t>
            </a:r>
            <a:r>
              <a:rPr lang="en-I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executive coordinates the task of developing, interpreting of HR programmes, policies which are put into operation by the line people, and develops a team spirit amongst them.</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039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519"/>
            <a:ext cx="12053454" cy="6740307"/>
          </a:xfrm>
          <a:prstGeom prst="rect">
            <a:avLst/>
          </a:prstGeom>
        </p:spPr>
        <p:txBody>
          <a:bodyPr wrap="square">
            <a:spAutoFit/>
          </a:bodyPr>
          <a:lstStyle/>
          <a:p>
            <a:pPr algn="just" fontAlgn="base">
              <a:spcBef>
                <a:spcPts val="200"/>
              </a:spcBef>
              <a:spcAft>
                <a:spcPts val="0"/>
              </a:spcAft>
            </a:pPr>
            <a:r>
              <a:rPr lang="en-IN" sz="3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10.Facilitator </a:t>
            </a:r>
            <a:r>
              <a:rPr lang="en-I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Role:</a:t>
            </a:r>
            <a:endParaRPr lang="en-IN" sz="3600" b="1" i="1"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I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large number of organizational activities require a Human Resource professional to play the role of a facilitator. For example, Human Resource manager acts as a facilitator when training and development activities are planned and conducted and performance appraisals are </a:t>
            </a:r>
            <a:r>
              <a:rPr lang="en-IN"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done.</a:t>
            </a:r>
            <a:endParaRPr lang="en-IN"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0"/>
              </a:spcAft>
            </a:pP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11.Fire-fighting/Legal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Role </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fontAlgn="base">
              <a:spcAft>
                <a:spcPts val="0"/>
              </a:spcAft>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Grievance handling, settlement of disputes, handling disciplinary cases, collective bargaining, joint consultation, interpretation and implementation of various </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labour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laws, contacting lawyers, handling industrial tribunals etc.</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1430" algn="just">
              <a:spcAft>
                <a:spcPts val="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255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5401479"/>
          </a:xfrm>
          <a:prstGeom prst="rect">
            <a:avLst/>
          </a:prstGeom>
        </p:spPr>
        <p:txBody>
          <a:bodyPr wrap="square">
            <a:spAutoFit/>
          </a:bodyPr>
          <a:lstStyle/>
          <a:p>
            <a:pPr marL="171450" indent="11430" algn="just">
              <a:lnSpc>
                <a:spcPct val="115000"/>
              </a:lnSpc>
              <a:spcAft>
                <a:spcPts val="0"/>
              </a:spcAft>
            </a:pP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12.Decision-making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Role </a:t>
            </a: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1430" algn="just">
              <a:lnSpc>
                <a:spcPct val="115000"/>
              </a:lnSpc>
              <a:spcAft>
                <a:spcPts val="0"/>
              </a:spcAft>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play a dominant role in the decision-making process, regarding both major and minor issues of the organization involving human resources.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1430" algn="just">
              <a:lnSpc>
                <a:spcPct val="115000"/>
              </a:lnSpc>
              <a:spcAft>
                <a:spcPts val="0"/>
              </a:spcAft>
            </a:pP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1430" algn="just">
              <a:lnSpc>
                <a:spcPct val="115000"/>
              </a:lnSpc>
              <a:spcAft>
                <a:spcPts val="0"/>
              </a:spcAft>
            </a:pPr>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13.Executive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Role </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Once decisions are taken HR manager plays a dominant role in executing those decisions and programmes</a:t>
            </a:r>
            <a:r>
              <a:rPr lang="en-US" dirty="0">
                <a:solidFill>
                  <a:srgbClr val="000000"/>
                </a:solidFill>
                <a:latin typeface="Georgia" panose="02040502050405020303" pitchFamily="18" charset="0"/>
                <a:ea typeface="Calibri" panose="020F0502020204030204" pitchFamily="34" charset="0"/>
                <a:cs typeface="Times New Roman" panose="02020603050405020304" pitchFamily="18" charset="0"/>
              </a:rPr>
              <a:t>.</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171450" indent="11430">
              <a:lnSpc>
                <a:spcPct val="115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41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cs typeface="Times New Roman" panose="02020603050405020304" pitchFamily="18" charset="0"/>
              </a:rPr>
              <a:t>14.Innovator </a:t>
            </a:r>
            <a:r>
              <a:rPr lang="en-US" sz="3600" b="1" dirty="0">
                <a:solidFill>
                  <a:srgbClr val="000000"/>
                </a:solidFill>
                <a:latin typeface="Times New Roman" panose="02020603050405020304" pitchFamily="18" charset="0"/>
                <a:cs typeface="Times New Roman" panose="02020603050405020304" pitchFamily="18" charset="0"/>
              </a:rPr>
              <a:t>Role </a:t>
            </a:r>
            <a:r>
              <a:rPr lang="en-US" sz="3600" b="1" dirty="0" smtClean="0">
                <a:solidFill>
                  <a:srgbClr val="000000"/>
                </a:solidFill>
                <a:latin typeface="Times New Roman" panose="02020603050405020304" pitchFamily="18" charset="0"/>
                <a:cs typeface="Times New Roman" panose="02020603050405020304" pitchFamily="18" charset="0"/>
              </a:rPr>
              <a:t>:</a:t>
            </a:r>
          </a:p>
          <a:p>
            <a:pPr algn="just"/>
            <a:r>
              <a:rPr lang="en-US" sz="3600" dirty="0" smtClean="0">
                <a:solidFill>
                  <a:srgbClr val="000000"/>
                </a:solidFill>
                <a:latin typeface="Times New Roman" panose="02020603050405020304" pitchFamily="18" charset="0"/>
                <a:cs typeface="Times New Roman" panose="02020603050405020304" pitchFamily="18" charset="0"/>
              </a:rPr>
              <a:t>HR </a:t>
            </a:r>
            <a:r>
              <a:rPr lang="en-US" sz="3600" dirty="0">
                <a:solidFill>
                  <a:srgbClr val="000000"/>
                </a:solidFill>
                <a:latin typeface="Times New Roman" panose="02020603050405020304" pitchFamily="18" charset="0"/>
                <a:cs typeface="Times New Roman" panose="02020603050405020304" pitchFamily="18" charset="0"/>
              </a:rPr>
              <a:t>professionals should have a strong acumen for creativity and innovation, so as to effectively introduce new processes and procedures which would contribute to enhance organizational effectiveness</a:t>
            </a:r>
            <a:r>
              <a:rPr lang="en-US" sz="3600" dirty="0" smtClean="0">
                <a:solidFill>
                  <a:srgbClr val="000000"/>
                </a:solidFill>
                <a:latin typeface="Times New Roman" panose="02020603050405020304" pitchFamily="18" charset="0"/>
                <a:cs typeface="Times New Roman" panose="02020603050405020304" pitchFamily="18" charset="0"/>
              </a:rPr>
              <a:t>.</a:t>
            </a:r>
          </a:p>
          <a:p>
            <a:pPr algn="just" fontAlgn="base"/>
            <a:r>
              <a:rPr lang="en-US" sz="3600" b="1" dirty="0" smtClean="0">
                <a:latin typeface="Times New Roman" panose="02020603050405020304" pitchFamily="18" charset="0"/>
                <a:cs typeface="Times New Roman" panose="02020603050405020304" pitchFamily="18" charset="0"/>
              </a:rPr>
              <a:t>15.Liaison </a:t>
            </a:r>
            <a:r>
              <a:rPr lang="en-US" sz="3600" b="1" dirty="0">
                <a:latin typeface="Times New Roman" panose="02020603050405020304" pitchFamily="18" charset="0"/>
                <a:cs typeface="Times New Roman" panose="02020603050405020304" pitchFamily="18" charset="0"/>
              </a:rPr>
              <a:t>Officer/Linking Pin:</a:t>
            </a:r>
            <a:endParaRPr lang="en-US" sz="3600" dirty="0">
              <a:latin typeface="Times New Roman" panose="02020603050405020304" pitchFamily="18" charset="0"/>
              <a:cs typeface="Times New Roman" panose="02020603050405020304" pitchFamily="18" charset="0"/>
            </a:endParaRPr>
          </a:p>
          <a:p>
            <a:pPr algn="just" fontAlgn="base"/>
            <a:r>
              <a:rPr lang="en-US" sz="3600" dirty="0">
                <a:latin typeface="Times New Roman" panose="02020603050405020304" pitchFamily="18" charset="0"/>
                <a:cs typeface="Times New Roman" panose="02020603050405020304" pitchFamily="18" charset="0"/>
              </a:rPr>
              <a:t>The HR manager is often deputed to act as a linking pin between the various divisions/departments of </a:t>
            </a:r>
            <a:r>
              <a:rPr lang="en-US" sz="3600">
                <a:latin typeface="Times New Roman" panose="02020603050405020304" pitchFamily="18" charset="0"/>
                <a:cs typeface="Times New Roman" panose="02020603050405020304" pitchFamily="18" charset="0"/>
              </a:rPr>
              <a:t>an </a:t>
            </a:r>
            <a:r>
              <a:rPr lang="en-US" sz="3600" smtClean="0">
                <a:latin typeface="Times New Roman" panose="02020603050405020304" pitchFamily="18" charset="0"/>
                <a:cs typeface="Times New Roman" panose="02020603050405020304" pitchFamily="18" charset="0"/>
              </a:rPr>
              <a:t>organization. </a:t>
            </a:r>
            <a:r>
              <a:rPr lang="en-US" sz="3600" dirty="0">
                <a:latin typeface="Times New Roman" panose="02020603050405020304" pitchFamily="18" charset="0"/>
                <a:cs typeface="Times New Roman" panose="02020603050405020304" pitchFamily="18" charset="0"/>
              </a:rPr>
              <a:t>He acts as a liaison officer in that capacity his function is to act as a contact for external agencies. The whole exercise is meant to develop rapport with divisional heads, using PR and communication skills of HR executives to the maximum possible extent</a:t>
            </a:r>
          </a:p>
          <a:p>
            <a:endParaRPr lang="en-IN" dirty="0"/>
          </a:p>
        </p:txBody>
      </p:sp>
    </p:spTree>
    <p:extLst>
      <p:ext uri="{BB962C8B-B14F-4D97-AF65-F5344CB8AC3E}">
        <p14:creationId xmlns:p14="http://schemas.microsoft.com/office/powerpoint/2010/main" val="255179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86418"/>
          </a:xfrm>
          <a:prstGeom prst="rect">
            <a:avLst/>
          </a:prstGeom>
        </p:spPr>
        <p:txBody>
          <a:bodyPr wrap="square">
            <a:spAutoFit/>
          </a:bodyPr>
          <a:lstStyle/>
          <a:p>
            <a:pPr>
              <a:lnSpc>
                <a:spcPct val="150000"/>
              </a:lnSpc>
            </a:pPr>
            <a:r>
              <a:rPr lang="en-US" sz="3200" b="0" i="0" dirty="0" smtClean="0">
                <a:solidFill>
                  <a:srgbClr val="333333"/>
                </a:solidFill>
                <a:effectLst/>
                <a:latin typeface="ff8"/>
              </a:rPr>
              <a:t>“</a:t>
            </a:r>
            <a:r>
              <a:rPr lang="en-US" sz="3200" b="0" i="0" dirty="0" smtClean="0">
                <a:solidFill>
                  <a:srgbClr val="333333"/>
                </a:solidFill>
                <a:effectLst/>
                <a:latin typeface="Times New Roman" panose="02020603050405020304" pitchFamily="18" charset="0"/>
                <a:cs typeface="Times New Roman" panose="02020603050405020304" pitchFamily="18" charset="0"/>
              </a:rPr>
              <a:t>Human resources are ―a whole consisting of inter -related, inter-dependent and interacting -physiological, psychological, sociological and ethical components.” Michael J. Jucius</a:t>
            </a:r>
            <a:endParaRPr lang="en-US" sz="32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IN" sz="3200" b="1" dirty="0">
                <a:latin typeface="Times New Roman" panose="02020603050405020304" pitchFamily="18" charset="0"/>
                <a:cs typeface="Times New Roman" panose="02020603050405020304" pitchFamily="18" charset="0"/>
              </a:rPr>
              <a:t>Megginson </a:t>
            </a:r>
            <a:r>
              <a:rPr lang="en-IN" sz="3200" dirty="0">
                <a:latin typeface="Times New Roman" panose="02020603050405020304" pitchFamily="18" charset="0"/>
                <a:cs typeface="Times New Roman" panose="02020603050405020304" pitchFamily="18" charset="0"/>
              </a:rPr>
              <a:t>has defined human resources as “From the national point of view, human resources are knowledge, skills, creative abilities, talents and attitudes obtained in the population; whereas from the viewpoint of the individual enterprise they represent the total of the inherent abilities, acquired knowledge and </a:t>
            </a:r>
            <a:r>
              <a:rPr lang="en-IN" sz="3200" dirty="0" smtClean="0">
                <a:latin typeface="Times New Roman" panose="02020603050405020304" pitchFamily="18" charset="0"/>
                <a:cs typeface="Times New Roman" panose="02020603050405020304" pitchFamily="18" charset="0"/>
              </a:rPr>
              <a:t>skills, talents </a:t>
            </a:r>
            <a:r>
              <a:rPr lang="en-IN" sz="3200" dirty="0">
                <a:latin typeface="Times New Roman" panose="02020603050405020304" pitchFamily="18" charset="0"/>
                <a:cs typeface="Times New Roman" panose="02020603050405020304" pitchFamily="18" charset="0"/>
              </a:rPr>
              <a:t>and aptitudes of its employers</a:t>
            </a:r>
            <a:r>
              <a:rPr lang="en-IN" sz="3600" dirty="0">
                <a:latin typeface="Times New Roman" panose="02020603050405020304" pitchFamily="18" charset="0"/>
                <a:cs typeface="Times New Roman" panose="02020603050405020304" pitchFamily="18" charset="0"/>
              </a:rPr>
              <a:t>”</a:t>
            </a:r>
          </a:p>
          <a:p>
            <a:pPr algn="just"/>
            <a:endParaRPr lang="en-IN" sz="3200" dirty="0"/>
          </a:p>
        </p:txBody>
      </p:sp>
    </p:spTree>
    <p:extLst>
      <p:ext uri="{BB962C8B-B14F-4D97-AF65-F5344CB8AC3E}">
        <p14:creationId xmlns:p14="http://schemas.microsoft.com/office/powerpoint/2010/main" val="2205759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personnel mg &amp; HRM&#10;PERSONNEL MANAGEMENT&#10;• Mg of people employed&#10;• Employees are treated as&#10;economic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 y="-51954"/>
            <a:ext cx="12567479" cy="690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98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bjectives of HRM&#10;1. To help the organization reach its goal&#10;2. To employ the skills and abilities of the workforce effi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7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rganisational Design &amp; Organisational Structures &lt;ul&gt;&lt;li&gt;Organisational Design :  The determination of organisational s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070"/>
            <a:ext cx="12192000" cy="646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9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32749"/>
          </a:xfrm>
          <a:prstGeom prst="rect">
            <a:avLst/>
          </a:prstGeom>
        </p:spPr>
        <p:txBody>
          <a:bodyPr wrap="square">
            <a:spAutoFit/>
          </a:bodyPr>
          <a:lstStyle/>
          <a:p>
            <a:pPr algn="just">
              <a:lnSpc>
                <a:spcPct val="150000"/>
              </a:lnSpc>
            </a:pPr>
            <a:r>
              <a:rPr lang="en-US" sz="3200" b="1" dirty="0" smtClean="0">
                <a:solidFill>
                  <a:srgbClr val="202124"/>
                </a:solidFill>
                <a:latin typeface="Times New Roman" panose="02020603050405020304" pitchFamily="18" charset="0"/>
                <a:cs typeface="Times New Roman" panose="02020603050405020304" pitchFamily="18" charset="0"/>
              </a:rPr>
              <a:t>Organizing:</a:t>
            </a:r>
            <a:r>
              <a:rPr lang="en-US" sz="3200" dirty="0" smtClean="0">
                <a:solidFill>
                  <a:srgbClr val="202124"/>
                </a:solidFill>
                <a:latin typeface="Times New Roman" panose="02020603050405020304" pitchFamily="18" charset="0"/>
                <a:cs typeface="Times New Roman" panose="02020603050405020304" pitchFamily="18" charset="0"/>
              </a:rPr>
              <a:t> </a:t>
            </a:r>
            <a:r>
              <a:rPr lang="en-US" sz="3200" dirty="0">
                <a:solidFill>
                  <a:srgbClr val="202124"/>
                </a:solidFill>
                <a:latin typeface="Times New Roman" panose="02020603050405020304" pitchFamily="18" charset="0"/>
                <a:cs typeface="Times New Roman" panose="02020603050405020304" pitchFamily="18" charset="0"/>
              </a:rPr>
              <a:t>After the human resource manager establishes the objectives and develops plans and programs to achieve them, he needs to design and develop the organization's structure to carry out the different operations</a:t>
            </a:r>
            <a:r>
              <a:rPr lang="en-US" sz="3200" dirty="0" smtClean="0">
                <a:solidFill>
                  <a:srgbClr val="202124"/>
                </a:solidFill>
                <a:latin typeface="Times New Roman" panose="02020603050405020304" pitchFamily="18" charset="0"/>
                <a:cs typeface="Times New Roman" panose="02020603050405020304" pitchFamily="18" charset="0"/>
              </a:rPr>
              <a:t>.</a:t>
            </a:r>
          </a:p>
          <a:p>
            <a:pPr marL="571500" indent="-571500" algn="just">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Grouping of personnel activity into functions or positions</a:t>
            </a:r>
          </a:p>
          <a:p>
            <a:pPr marL="571500" indent="-571500" algn="just">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Assigning different groups of activities to different individuals</a:t>
            </a:r>
          </a:p>
          <a:p>
            <a:pPr marL="571500" indent="-571500" algn="just">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Delegating authority according to the tasks assigned and responsibilities involved</a:t>
            </a:r>
          </a:p>
          <a:p>
            <a:pPr marL="571500" indent="-571500" algn="just">
              <a:lnSpc>
                <a:spcPct val="15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Coordinating activities of different employees</a:t>
            </a:r>
          </a:p>
          <a:p>
            <a:endParaRPr lang="en-IN" sz="3200" dirty="0"/>
          </a:p>
        </p:txBody>
      </p:sp>
    </p:spTree>
    <p:extLst>
      <p:ext uri="{BB962C8B-B14F-4D97-AF65-F5344CB8AC3E}">
        <p14:creationId xmlns:p14="http://schemas.microsoft.com/office/powerpoint/2010/main" val="2234718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01643"/>
          </a:xfrm>
          <a:prstGeom prst="rect">
            <a:avLst/>
          </a:prstGeom>
        </p:spPr>
        <p:txBody>
          <a:bodyPr wrap="square">
            <a:spAutoFit/>
          </a:bodyPr>
          <a:lstStyle/>
          <a:p>
            <a:pPr algn="just">
              <a:lnSpc>
                <a:spcPct val="150000"/>
              </a:lnSpc>
            </a:pPr>
            <a:r>
              <a:rPr lang="en-US" sz="3200" b="1" dirty="0">
                <a:solidFill>
                  <a:srgbClr val="000000"/>
                </a:solidFill>
                <a:latin typeface="Times New Roman" panose="02020603050405020304" pitchFamily="18" charset="0"/>
              </a:rPr>
              <a:t>Organizing </a:t>
            </a:r>
            <a:r>
              <a:rPr lang="en-US" sz="3200" dirty="0">
                <a:solidFill>
                  <a:srgbClr val="000000"/>
                </a:solidFill>
                <a:latin typeface="Times New Roman" panose="02020603050405020304" pitchFamily="18" charset="0"/>
              </a:rPr>
              <a:t>is the function of management that involves developing an organizational structure and allocating human resources to ensure the accomplishment of objectives. The structure of the organization is the framework within which effort is coordinated. The structure is usually represented by an </a:t>
            </a:r>
            <a:r>
              <a:rPr lang="en-US" sz="3200" b="1" dirty="0">
                <a:solidFill>
                  <a:srgbClr val="000000"/>
                </a:solidFill>
                <a:latin typeface="Times New Roman" panose="02020603050405020304" pitchFamily="18" charset="0"/>
              </a:rPr>
              <a:t>organization chart</a:t>
            </a:r>
            <a:r>
              <a:rPr lang="en-US" sz="3200" dirty="0">
                <a:solidFill>
                  <a:srgbClr val="000000"/>
                </a:solidFill>
                <a:latin typeface="Times New Roman" panose="02020603050405020304" pitchFamily="18" charset="0"/>
              </a:rPr>
              <a:t>, which provides a </a:t>
            </a:r>
            <a:r>
              <a:rPr lang="en-US" sz="3200" b="1" dirty="0">
                <a:solidFill>
                  <a:srgbClr val="000000"/>
                </a:solidFill>
                <a:latin typeface="Times New Roman" panose="02020603050405020304" pitchFamily="18" charset="0"/>
              </a:rPr>
              <a:t>graphic representation of the chain of command </a:t>
            </a:r>
            <a:r>
              <a:rPr lang="en-US" sz="3200" dirty="0">
                <a:solidFill>
                  <a:srgbClr val="000000"/>
                </a:solidFill>
                <a:latin typeface="Times New Roman" panose="02020603050405020304" pitchFamily="18" charset="0"/>
              </a:rPr>
              <a:t>within an organization. Decisions made about </a:t>
            </a:r>
            <a:r>
              <a:rPr lang="en-US" sz="3200" b="1" dirty="0">
                <a:solidFill>
                  <a:srgbClr val="000000"/>
                </a:solidFill>
                <a:latin typeface="Times New Roman" panose="02020603050405020304" pitchFamily="18" charset="0"/>
              </a:rPr>
              <a:t>the structure of an organization </a:t>
            </a:r>
            <a:r>
              <a:rPr lang="en-US" sz="3200" dirty="0">
                <a:solidFill>
                  <a:srgbClr val="000000"/>
                </a:solidFill>
                <a:latin typeface="Times New Roman" panose="02020603050405020304" pitchFamily="18" charset="0"/>
              </a:rPr>
              <a:t>are generally referred to as </a:t>
            </a:r>
            <a:r>
              <a:rPr lang="en-US" sz="3200" b="1" dirty="0">
                <a:solidFill>
                  <a:srgbClr val="000000"/>
                </a:solidFill>
                <a:latin typeface="Times New Roman" panose="02020603050405020304" pitchFamily="18" charset="0"/>
              </a:rPr>
              <a:t>organizational design</a:t>
            </a:r>
            <a:r>
              <a:rPr lang="en-US" sz="3200" dirty="0">
                <a:solidFill>
                  <a:srgbClr val="000000"/>
                </a:solidFill>
                <a:latin typeface="Times New Roman" panose="02020603050405020304" pitchFamily="18" charset="0"/>
              </a:rPr>
              <a:t> decisions</a:t>
            </a:r>
            <a:endParaRPr lang="en-IN" sz="3200" dirty="0"/>
          </a:p>
        </p:txBody>
      </p:sp>
    </p:spTree>
    <p:extLst>
      <p:ext uri="{BB962C8B-B14F-4D97-AF65-F5344CB8AC3E}">
        <p14:creationId xmlns:p14="http://schemas.microsoft.com/office/powerpoint/2010/main" val="199507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marL="571500" indent="-571500" algn="just">
              <a:buFont typeface="Wingdings" panose="05000000000000000000" pitchFamily="2" charset="2"/>
              <a:buChar char="Ø"/>
            </a:pPr>
            <a:r>
              <a:rPr lang="en-US" sz="3600" b="1" dirty="0">
                <a:solidFill>
                  <a:srgbClr val="000000"/>
                </a:solidFill>
                <a:latin typeface="Times New Roman" panose="02020603050405020304" pitchFamily="18" charset="0"/>
                <a:cs typeface="Times New Roman" panose="02020603050405020304" pitchFamily="18" charset="0"/>
              </a:rPr>
              <a:t>Organizing </a:t>
            </a:r>
            <a:r>
              <a:rPr lang="en-US" sz="3600" dirty="0">
                <a:solidFill>
                  <a:srgbClr val="000000"/>
                </a:solidFill>
                <a:latin typeface="Times New Roman" panose="02020603050405020304" pitchFamily="18" charset="0"/>
                <a:cs typeface="Times New Roman" panose="02020603050405020304" pitchFamily="18" charset="0"/>
              </a:rPr>
              <a:t>also involves the design of individual jobs within the organization. Decisions must be made about the duties and responsibilities of individual jobs, as well as the manner in which the duties should be carried out. Decisions made about the nature of jobs within the organization are generally called “job design” decisions</a:t>
            </a:r>
            <a:r>
              <a:rPr lang="en-US" sz="3600" dirty="0" smtClean="0">
                <a:solidFill>
                  <a:srgbClr val="000000"/>
                </a:solidFill>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Ø"/>
            </a:pPr>
            <a:r>
              <a:rPr lang="en-US" sz="3600" b="1" dirty="0">
                <a:latin typeface="Times New Roman" panose="02020603050405020304" pitchFamily="18" charset="0"/>
                <a:cs typeface="Times New Roman" panose="02020603050405020304" pitchFamily="18" charset="0"/>
              </a:rPr>
              <a:t>Organizing</a:t>
            </a:r>
            <a:r>
              <a:rPr lang="en-US" sz="3600" dirty="0">
                <a:latin typeface="Times New Roman" panose="02020603050405020304" pitchFamily="18" charset="0"/>
                <a:cs typeface="Times New Roman" panose="02020603050405020304" pitchFamily="18" charset="0"/>
              </a:rPr>
              <a:t> at the level of the organization involves deciding how best to departmentalize, or cluster, jobs into departments to coordinate effort effectively. There are many different ways to departmentalize, including organizing by function, product, geography, or customer. Many larger organizations use multiple methods of departmentalization.</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15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marL="571500" indent="-571500" algn="just">
              <a:buFont typeface="Wingdings" panose="05000000000000000000" pitchFamily="2" charset="2"/>
              <a:buChar char="Ø"/>
            </a:pPr>
            <a:r>
              <a:rPr lang="en-US" sz="3600" b="1" dirty="0">
                <a:solidFill>
                  <a:srgbClr val="000000"/>
                </a:solidFill>
                <a:latin typeface="Times New Roman" panose="02020603050405020304" pitchFamily="18" charset="0"/>
                <a:cs typeface="Times New Roman" panose="02020603050405020304" pitchFamily="18" charset="0"/>
              </a:rPr>
              <a:t>Organizing at the level </a:t>
            </a:r>
            <a:r>
              <a:rPr lang="en-US" sz="3600" dirty="0">
                <a:solidFill>
                  <a:srgbClr val="000000"/>
                </a:solidFill>
                <a:latin typeface="Times New Roman" panose="02020603050405020304" pitchFamily="18" charset="0"/>
                <a:cs typeface="Times New Roman" panose="02020603050405020304" pitchFamily="18" charset="0"/>
              </a:rPr>
              <a:t>of a particular job involves how best to design individual jobs to most effectively use human resources. Traditionally, </a:t>
            </a:r>
            <a:r>
              <a:rPr lang="en-US" sz="3600" b="1" dirty="0">
                <a:solidFill>
                  <a:srgbClr val="000000"/>
                </a:solidFill>
                <a:latin typeface="Times New Roman" panose="02020603050405020304" pitchFamily="18" charset="0"/>
                <a:cs typeface="Times New Roman" panose="02020603050405020304" pitchFamily="18" charset="0"/>
              </a:rPr>
              <a:t>job design</a:t>
            </a:r>
            <a:r>
              <a:rPr lang="en-US" sz="3600" dirty="0">
                <a:solidFill>
                  <a:srgbClr val="000000"/>
                </a:solidFill>
                <a:latin typeface="Times New Roman" panose="02020603050405020304" pitchFamily="18" charset="0"/>
                <a:cs typeface="Times New Roman" panose="02020603050405020304" pitchFamily="18" charset="0"/>
              </a:rPr>
              <a:t> was based on principles of division of labor and specialization, which assumed that the more narrow the job content, the more proficient the individual performing the job could become. </a:t>
            </a:r>
            <a:endParaRPr lang="en-US" sz="3600" dirty="0" smtClean="0">
              <a:solidFill>
                <a:srgbClr val="000000"/>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Recently, many organizations have attempted to strike a balance between the need for worker specialization and the need for workers to have jobs that entail variety and autonomy. Many jobs are now designed based on such principles as </a:t>
            </a:r>
            <a:r>
              <a:rPr lang="en-US" sz="3600" b="1" dirty="0">
                <a:latin typeface="Times New Roman" panose="02020603050405020304" pitchFamily="18" charset="0"/>
                <a:cs typeface="Times New Roman" panose="02020603050405020304" pitchFamily="18" charset="0"/>
              </a:rPr>
              <a:t>empowerment</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job enrichment</a:t>
            </a:r>
            <a:r>
              <a:rPr lang="en-US" sz="3600" dirty="0">
                <a:latin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cs typeface="Times New Roman" panose="02020603050405020304" pitchFamily="18" charset="0"/>
              </a:rPr>
              <a:t>teamwork</a:t>
            </a:r>
            <a:r>
              <a:rPr lang="en-US" sz="3600" dirty="0">
                <a:latin typeface="Times New Roman" panose="02020603050405020304" pitchFamily="18" charset="0"/>
                <a:cs typeface="Times New Roman" panose="02020603050405020304" pitchFamily="18" charset="0"/>
              </a:rPr>
              <a: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480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hibit 10–1 Purposes of Organizing&#10;• Divides work to be done into specific jobs and departments.&#10;• Assigns tasks and re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127"/>
            <a:ext cx="12192000" cy="646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49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fining Organizational&#10;Structure&#10; Organizational Structure&#10; The formal arrangement of jobs within an organization.&#10; 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5" y="868940"/>
            <a:ext cx="11294919"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4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1.slideserve.com/1611915/slide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13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15800" cy="5632311"/>
          </a:xfrm>
          <a:prstGeom prst="rect">
            <a:avLst/>
          </a:prstGeom>
        </p:spPr>
        <p:txBody>
          <a:bodyPr wrap="square">
            <a:spAutoFit/>
          </a:bodyPr>
          <a:lstStyle/>
          <a:p>
            <a:pPr algn="just">
              <a:lnSpc>
                <a:spcPct val="150000"/>
              </a:lnSpc>
            </a:pPr>
            <a:r>
              <a:rPr lang="en-US" sz="4000" dirty="0" smtClean="0">
                <a:solidFill>
                  <a:srgbClr val="424142"/>
                </a:solidFill>
                <a:effectLst/>
                <a:latin typeface="Times New Roman" panose="02020603050405020304" pitchFamily="18" charset="0"/>
                <a:cs typeface="Times New Roman" panose="02020603050405020304" pitchFamily="18" charset="0"/>
              </a:rPr>
              <a:t>Human Resource Management (HRM) is that part of management process which develops and manages the human element of the enterprise considering their resourcefulness in terms of total knowledge, skills, creative abilities, talents, aptitudes and potentialities for effectively contributing to the organizational objectives.</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856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1.slideserve.com/1611915/types-of-organisational-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534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98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age1.slideserve.com/1611915/functional-departmentalization-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6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1.slideserve.com/1611915/geographic-departmentalization-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54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20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1.slideserve.com/1611915/process-departmentalization-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1206384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53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age1.slideserve.com/1611915/customer-departmentalization-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89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mage1.slideserve.com/1611915/hybrid-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602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mage1.slideserve.com/1611915/hybrid-structure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71664" cy="678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00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age1.slideserve.com/1611915/advantages-of-hybrid-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209"/>
            <a:ext cx="12108919" cy="66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96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mage1.slideserve.com/1611915/matrix-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127"/>
            <a:ext cx="12192000" cy="677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196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age1.slideserve.com/1611915/example-of-the-matrix-organization-mode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6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IN" sz="4000" b="1" dirty="0" smtClean="0"/>
              <a:t>Sumantra Ghosal </a:t>
            </a:r>
            <a:r>
              <a:rPr lang="en-IN" sz="4000" dirty="0" smtClean="0"/>
              <a:t>considers human resources as human capital. He classifies human capital into three categories – </a:t>
            </a:r>
            <a:r>
              <a:rPr lang="en-IN" sz="4000" b="1" dirty="0" smtClean="0"/>
              <a:t>intellectual capital, social capital and emotional capital. Intellectual capital </a:t>
            </a:r>
            <a:r>
              <a:rPr lang="en-IN" sz="4000" dirty="0" smtClean="0"/>
              <a:t>consists of specialized knowledge, tacit knowledge and skills, cognitive complexity and learning capacity. </a:t>
            </a:r>
            <a:r>
              <a:rPr lang="en-IN" sz="4000" b="1" dirty="0" smtClean="0"/>
              <a:t>Social capital </a:t>
            </a:r>
            <a:r>
              <a:rPr lang="en-IN" sz="4000" dirty="0" smtClean="0"/>
              <a:t>is made up of network of relationships, sociability, and trustworthiness. </a:t>
            </a:r>
            <a:r>
              <a:rPr lang="en-IN" sz="4000" b="1" dirty="0" smtClean="0"/>
              <a:t>Emotional capital </a:t>
            </a:r>
            <a:r>
              <a:rPr lang="en-IN" sz="4000" dirty="0" smtClean="0"/>
              <a:t>consists of self- confidence, ambition and courage, risk-bearing ability and resilience” (the capacity to recover quickly from difficulties)</a:t>
            </a:r>
            <a:endParaRPr lang="en-IN" dirty="0"/>
          </a:p>
        </p:txBody>
      </p:sp>
    </p:spTree>
    <p:extLst>
      <p:ext uri="{BB962C8B-B14F-4D97-AF65-F5344CB8AC3E}">
        <p14:creationId xmlns:p14="http://schemas.microsoft.com/office/powerpoint/2010/main" val="2646753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age1.slideserve.com/1611915/advantages-of-matrix-organizatio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5" y="0"/>
            <a:ext cx="122211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61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age1.slideserve.com/1611915/organizational-desig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56"/>
            <a:ext cx="12192000" cy="690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06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1.slideserve.com/1611915/span-of-management-contro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4799"/>
            <a:ext cx="12192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034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1.slideserve.com/1611915/slide38-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46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07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1.slideserve.com/1611915/chart-of-flat-structu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565"/>
            <a:ext cx="11648209"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50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unction oriented structure for HR Department - Organization of HRM - study  Material lecturing Notes assignment reference wiki description explanation  brief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06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IN" sz="3600" dirty="0">
                <a:solidFill>
                  <a:srgbClr val="E22457"/>
                </a:solidFill>
                <a:latin typeface="Times New Roman" panose="02020603050405020304" pitchFamily="18" charset="0"/>
                <a:cs typeface="Times New Roman" panose="02020603050405020304" pitchFamily="18" charset="0"/>
              </a:rPr>
              <a:t>Human Resource Management </a:t>
            </a:r>
            <a:r>
              <a:rPr lang="en-IN" sz="3600" dirty="0" smtClean="0">
                <a:solidFill>
                  <a:srgbClr val="E22457"/>
                </a:solidFill>
                <a:latin typeface="Times New Roman" panose="02020603050405020304" pitchFamily="18" charset="0"/>
                <a:cs typeface="Times New Roman" panose="02020603050405020304" pitchFamily="18" charset="0"/>
              </a:rPr>
              <a:t>Models</a:t>
            </a: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They provide an analytical framework for studying Human resource </a:t>
            </a:r>
            <a:r>
              <a:rPr lang="en-US" sz="3600" dirty="0" smtClean="0">
                <a:latin typeface="Times New Roman" panose="02020603050405020304" pitchFamily="18" charset="0"/>
                <a:cs typeface="Times New Roman" panose="02020603050405020304" pitchFamily="18" charset="0"/>
              </a:rPr>
              <a:t>management</a:t>
            </a: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They legitimize certain HRM practices; a key issue here is the distinctiveness of HRM practices: </a:t>
            </a:r>
            <a:r>
              <a:rPr lang="en-US" sz="3600" dirty="0" smtClean="0">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They provide a characterization of human resource management that establishes variables and relationships to be researched</a:t>
            </a:r>
            <a:r>
              <a:rPr lang="en-US" sz="3600" dirty="0" smtClean="0">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They serve as a heuristic </a:t>
            </a:r>
            <a:r>
              <a:rPr lang="en-US" sz="3600" dirty="0" smtClean="0">
                <a:latin typeface="Times New Roman" panose="02020603050405020304" pitchFamily="18" charset="0"/>
                <a:cs typeface="Times New Roman" panose="02020603050405020304" pitchFamily="18" charset="0"/>
              </a:rPr>
              <a:t>device- </a:t>
            </a:r>
            <a:r>
              <a:rPr lang="en-US" sz="3600" dirty="0">
                <a:latin typeface="Times New Roman" panose="02020603050405020304" pitchFamily="18" charset="0"/>
                <a:cs typeface="Times New Roman" panose="02020603050405020304" pitchFamily="18" charset="0"/>
              </a:rPr>
              <a:t>to help us discover and understand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nature and significance of key HR practices.</a:t>
            </a:r>
            <a:endParaRPr lang="en-IN" sz="3600" b="0" i="0" dirty="0">
              <a:solidFill>
                <a:srgbClr val="E2245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892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rvard Model of HRM PPT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18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17415"/>
          </a:xfrm>
          <a:prstGeom prst="rect">
            <a:avLst/>
          </a:prstGeom>
        </p:spPr>
        <p:txBody>
          <a:bodyPr wrap="square">
            <a:spAutoFit/>
          </a:bodyPr>
          <a:lstStyle/>
          <a:p>
            <a:pPr algn="just"/>
            <a:r>
              <a:rPr lang="en-US" sz="3600" dirty="0">
                <a:solidFill>
                  <a:srgbClr val="E22457"/>
                </a:solidFill>
                <a:latin typeface="Times New Roman" panose="02020603050405020304" pitchFamily="18" charset="0"/>
                <a:cs typeface="Times New Roman" panose="02020603050405020304" pitchFamily="18" charset="0"/>
              </a:rPr>
              <a:t>The Harvard Model</a:t>
            </a:r>
          </a:p>
          <a:p>
            <a:pPr algn="just"/>
            <a:r>
              <a:rPr lang="en-US" sz="3600" dirty="0">
                <a:solidFill>
                  <a:srgbClr val="2F3D3C"/>
                </a:solidFill>
                <a:latin typeface="Times New Roman" panose="02020603050405020304" pitchFamily="18" charset="0"/>
                <a:cs typeface="Times New Roman" panose="02020603050405020304" pitchFamily="18" charset="0"/>
              </a:rPr>
              <a:t>The Harvard model claims to be comprehensive in as much as it seeks to comprise six critical components of HRM. The dimensions included in the model are </a:t>
            </a:r>
            <a:r>
              <a:rPr lang="en-US" sz="3600" dirty="0" smtClean="0">
                <a:solidFill>
                  <a:srgbClr val="2F3D3C"/>
                </a:solidFill>
                <a:latin typeface="Times New Roman" panose="02020603050405020304" pitchFamily="18" charset="0"/>
                <a:cs typeface="Times New Roman" panose="02020603050405020304" pitchFamily="18" charset="0"/>
              </a:rPr>
              <a:t>stakeholders interests</a:t>
            </a:r>
            <a:r>
              <a:rPr lang="en-US" sz="3600" dirty="0">
                <a:solidFill>
                  <a:srgbClr val="2F3D3C"/>
                </a:solidFill>
                <a:latin typeface="Times New Roman" panose="02020603050405020304" pitchFamily="18" charset="0"/>
                <a:cs typeface="Times New Roman" panose="02020603050405020304" pitchFamily="18" charset="0"/>
              </a:rPr>
              <a:t>, situational factors, HRM policy choices, HR outcomes, long-term consequences, and a feedback loop through. The outputs flow directly into the organization and the </a:t>
            </a:r>
            <a:r>
              <a:rPr lang="en-US" sz="3600" dirty="0" smtClean="0">
                <a:solidFill>
                  <a:srgbClr val="2F3D3C"/>
                </a:solidFill>
                <a:latin typeface="Times New Roman" panose="02020603050405020304" pitchFamily="18" charset="0"/>
                <a:cs typeface="Times New Roman" panose="02020603050405020304" pitchFamily="18" charset="0"/>
              </a:rPr>
              <a:t>stakeholder</a:t>
            </a:r>
            <a:r>
              <a:rPr lang="en-US" dirty="0" smtClean="0">
                <a:solidFill>
                  <a:srgbClr val="2F3D3C"/>
                </a:solidFill>
                <a:latin typeface="-apple-system"/>
              </a:rPr>
              <a:t>s</a:t>
            </a:r>
          </a:p>
          <a:p>
            <a:pPr marL="342900" lvl="0" indent="-342900" algn="just">
              <a:spcAft>
                <a:spcPts val="0"/>
              </a:spcAft>
              <a:buFont typeface="Wingdings 2" panose="05020102010507070707" pitchFamily="18" charset="2"/>
              <a:buChar char=""/>
              <a:tabLst>
                <a:tab pos="457200" algn="l"/>
              </a:tabLst>
            </a:pPr>
            <a:r>
              <a:rPr lang="en-US" sz="3200" dirty="0">
                <a:solidFill>
                  <a:srgbClr val="000000"/>
                </a:solidFill>
                <a:latin typeface="Times New Roman" panose="02020603050405020304" pitchFamily="18" charset="0"/>
                <a:cs typeface="Times New Roman" panose="02020603050405020304" pitchFamily="18" charset="0"/>
              </a:rPr>
              <a:t>Harvard model is based upon situational factors and stakeholder interests </a:t>
            </a:r>
            <a:endParaRPr lang="en-IN" sz="32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2" panose="05020102010507070707" pitchFamily="18" charset="2"/>
              <a:buChar char=""/>
              <a:tabLst>
                <a:tab pos="457200" algn="l"/>
              </a:tabLst>
            </a:pPr>
            <a:r>
              <a:rPr lang="en-US" sz="3200" dirty="0">
                <a:solidFill>
                  <a:srgbClr val="000000"/>
                </a:solidFill>
                <a:latin typeface="Times New Roman" panose="02020603050405020304" pitchFamily="18" charset="0"/>
                <a:cs typeface="Times New Roman" panose="02020603050405020304" pitchFamily="18" charset="0"/>
              </a:rPr>
              <a:t>Situational factors are not within the organization’s control, such as, legal, environmental and trade unions </a:t>
            </a:r>
            <a:endParaRPr lang="en-IN" sz="32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2" panose="05020102010507070707" pitchFamily="18" charset="2"/>
              <a:buChar char=""/>
              <a:tabLst>
                <a:tab pos="457200" algn="l"/>
              </a:tabLst>
            </a:pPr>
            <a:r>
              <a:rPr lang="en-US" sz="3200" dirty="0">
                <a:solidFill>
                  <a:srgbClr val="000000"/>
                </a:solidFill>
                <a:latin typeface="Times New Roman" panose="02020603050405020304" pitchFamily="18" charset="0"/>
                <a:cs typeface="Times New Roman" panose="02020603050405020304" pitchFamily="18" charset="0"/>
              </a:rPr>
              <a:t>Stakeholder interests are factors which are influenced by any person or body with a vested interest in the organization </a:t>
            </a:r>
            <a:endParaRPr lang="en-IN" sz="3200" dirty="0">
              <a:latin typeface="Times New Roman" panose="02020603050405020304" pitchFamily="18" charset="0"/>
              <a:cs typeface="Times New Roman" panose="02020603050405020304" pitchFamily="18" charset="0"/>
            </a:endParaRPr>
          </a:p>
          <a:p>
            <a:pPr algn="just"/>
            <a:endParaRPr lang="en-US" sz="3200" b="0" i="0" dirty="0">
              <a:solidFill>
                <a:srgbClr val="2F3D3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526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32092"/>
          </a:xfrm>
          <a:prstGeom prst="rect">
            <a:avLst/>
          </a:prstGeom>
        </p:spPr>
        <p:txBody>
          <a:bodyPr wrap="square">
            <a:spAutoFit/>
          </a:bodyPr>
          <a:lstStyle/>
          <a:p>
            <a:pPr algn="ctr"/>
            <a:r>
              <a:rPr lang="en-US" sz="4000" dirty="0" smtClean="0">
                <a:solidFill>
                  <a:srgbClr val="000000"/>
                </a:solidFill>
                <a:latin typeface="Times New Roman" panose="02020603050405020304" pitchFamily="18" charset="0"/>
                <a:cs typeface="Times New Roman" panose="02020603050405020304" pitchFamily="18" charset="0"/>
              </a:rPr>
              <a:t>The </a:t>
            </a:r>
            <a:r>
              <a:rPr lang="en-US" sz="4000" dirty="0">
                <a:solidFill>
                  <a:srgbClr val="000000"/>
                </a:solidFill>
                <a:latin typeface="Times New Roman" panose="02020603050405020304" pitchFamily="18" charset="0"/>
                <a:cs typeface="Times New Roman" panose="02020603050405020304" pitchFamily="18" charset="0"/>
              </a:rPr>
              <a:t>managers can affect a number of factors by means of the policy choices they </a:t>
            </a:r>
            <a:r>
              <a:rPr lang="en-US" sz="4000" dirty="0" smtClean="0">
                <a:solidFill>
                  <a:srgbClr val="000000"/>
                </a:solidFill>
                <a:latin typeface="Times New Roman" panose="02020603050405020304" pitchFamily="18" charset="0"/>
                <a:cs typeface="Times New Roman" panose="02020603050405020304" pitchFamily="18" charset="0"/>
              </a:rPr>
              <a:t>make</a:t>
            </a:r>
          </a:p>
          <a:p>
            <a:pPr algn="ctr"/>
            <a:r>
              <a:rPr lang="en-US" sz="4000" b="1" dirty="0">
                <a:latin typeface="Times New Roman" panose="02020603050405020304" pitchFamily="18" charset="0"/>
                <a:cs typeface="Times New Roman" panose="02020603050405020304" pitchFamily="18" charset="0"/>
              </a:rPr>
              <a:t>The 4 C’s of this model are listed below:</a:t>
            </a:r>
            <a:endParaRPr lang="en-IN" sz="4000" b="1" dirty="0">
              <a:latin typeface="Times New Roman" panose="02020603050405020304" pitchFamily="18" charset="0"/>
              <a:cs typeface="Times New Roman" panose="02020603050405020304" pitchFamily="18" charset="0"/>
            </a:endParaRPr>
          </a:p>
          <a:p>
            <a:pPr lvl="0" algn="ctr"/>
            <a:r>
              <a:rPr lang="en-US" sz="4000" b="1" dirty="0">
                <a:latin typeface="Times New Roman" panose="02020603050405020304" pitchFamily="18" charset="0"/>
                <a:cs typeface="Times New Roman" panose="02020603050405020304" pitchFamily="18" charset="0"/>
              </a:rPr>
              <a:t>Commitment</a:t>
            </a:r>
            <a:endParaRPr lang="en-IN" sz="4000" b="1" dirty="0">
              <a:latin typeface="Times New Roman" panose="02020603050405020304" pitchFamily="18" charset="0"/>
              <a:cs typeface="Times New Roman" panose="02020603050405020304" pitchFamily="18" charset="0"/>
            </a:endParaRPr>
          </a:p>
          <a:p>
            <a:pPr lvl="0" algn="ctr"/>
            <a:r>
              <a:rPr lang="en-US" sz="4000" b="1" dirty="0">
                <a:latin typeface="Times New Roman" panose="02020603050405020304" pitchFamily="18" charset="0"/>
                <a:cs typeface="Times New Roman" panose="02020603050405020304" pitchFamily="18" charset="0"/>
              </a:rPr>
              <a:t>Competence</a:t>
            </a:r>
            <a:endParaRPr lang="en-IN" sz="4000" b="1" dirty="0">
              <a:latin typeface="Times New Roman" panose="02020603050405020304" pitchFamily="18" charset="0"/>
              <a:cs typeface="Times New Roman" panose="02020603050405020304" pitchFamily="18" charset="0"/>
            </a:endParaRPr>
          </a:p>
          <a:p>
            <a:pPr lvl="0" algn="ctr"/>
            <a:r>
              <a:rPr lang="en-US" sz="4000" b="1" dirty="0">
                <a:latin typeface="Times New Roman" panose="02020603050405020304" pitchFamily="18" charset="0"/>
                <a:cs typeface="Times New Roman" panose="02020603050405020304" pitchFamily="18" charset="0"/>
              </a:rPr>
              <a:t>Costs effectiveness</a:t>
            </a:r>
            <a:endParaRPr lang="en-IN" sz="4000" b="1" dirty="0">
              <a:latin typeface="Times New Roman" panose="02020603050405020304" pitchFamily="18" charset="0"/>
              <a:cs typeface="Times New Roman" panose="02020603050405020304" pitchFamily="18" charset="0"/>
            </a:endParaRPr>
          </a:p>
          <a:p>
            <a:pPr lvl="0" algn="ctr"/>
            <a:r>
              <a:rPr lang="en-US" sz="4000" b="1" dirty="0">
                <a:latin typeface="Times New Roman" panose="02020603050405020304" pitchFamily="18" charset="0"/>
                <a:cs typeface="Times New Roman" panose="02020603050405020304" pitchFamily="18" charset="0"/>
              </a:rPr>
              <a:t>Congruence</a:t>
            </a:r>
            <a:endParaRPr lang="en-IN" sz="4000" b="1" dirty="0">
              <a:latin typeface="Times New Roman" panose="02020603050405020304" pitchFamily="18" charset="0"/>
              <a:cs typeface="Times New Roman" panose="02020603050405020304" pitchFamily="18" charset="0"/>
            </a:endParaRPr>
          </a:p>
          <a:p>
            <a:pPr algn="ct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29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91493"/>
          </a:xfrm>
          <a:prstGeom prst="rect">
            <a:avLst/>
          </a:prstGeom>
        </p:spPr>
        <p:txBody>
          <a:bodyPr wrap="square">
            <a:spAutoFit/>
          </a:bodyPr>
          <a:lstStyle/>
          <a:p>
            <a:pPr algn="just">
              <a:lnSpc>
                <a:spcPct val="150000"/>
              </a:lnSpc>
              <a:spcAft>
                <a:spcPts val="800"/>
              </a:spcAft>
            </a:pPr>
            <a:r>
              <a:rPr lang="en-IN" sz="4000" b="1" dirty="0" smtClean="0">
                <a:effectLst/>
                <a:latin typeface="Calibri" panose="020F0502020204030204" pitchFamily="34" charset="0"/>
                <a:ea typeface="Calibri" panose="020F0502020204030204" pitchFamily="34" charset="0"/>
                <a:cs typeface="Times New Roman" panose="02020603050405020304" pitchFamily="18" charset="0"/>
              </a:rPr>
              <a:t>Definition of HRM</a:t>
            </a:r>
          </a:p>
          <a:p>
            <a:pPr algn="just">
              <a:lnSpc>
                <a:spcPct val="150000"/>
              </a:lnSpc>
              <a:spcAft>
                <a:spcPts val="800"/>
              </a:spcAft>
            </a:pPr>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According to, </a:t>
            </a:r>
            <a:r>
              <a:rPr lang="en-IN" sz="3600" b="1" dirty="0" smtClean="0">
                <a:effectLst/>
                <a:latin typeface="Calibri" panose="020F0502020204030204" pitchFamily="34" charset="0"/>
                <a:ea typeface="Calibri" panose="020F0502020204030204" pitchFamily="34" charset="0"/>
                <a:cs typeface="Times New Roman" panose="02020603050405020304" pitchFamily="18" charset="0"/>
              </a:rPr>
              <a:t>Edwin B Flippo</a:t>
            </a:r>
            <a:endParaRPr lang="en-IN" sz="3600" b="1" dirty="0" smtClean="0"/>
          </a:p>
          <a:p>
            <a:pPr algn="just">
              <a:lnSpc>
                <a:spcPct val="150000"/>
              </a:lnSpc>
              <a:spcAft>
                <a:spcPts val="800"/>
              </a:spcAft>
            </a:pPr>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 “Human resource management is the   planning , organizing , directing and controlling of the procurement, development, compensation, integration, maintenance, and separation of human resource to the end that individual, organiz</a:t>
            </a:r>
            <a:r>
              <a:rPr lang="en-IN" sz="4000" dirty="0" smtClean="0">
                <a:effectLst/>
                <a:latin typeface="Calibri" panose="020F0502020204030204" pitchFamily="34" charset="0"/>
                <a:ea typeface="Calibri" panose="020F0502020204030204" pitchFamily="34" charset="0"/>
                <a:cs typeface="Times New Roman" panose="02020603050405020304" pitchFamily="18" charset="0"/>
              </a:rPr>
              <a:t>ational and </a:t>
            </a:r>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social objectives are accomplished.”</a:t>
            </a:r>
          </a:p>
        </p:txBody>
      </p:sp>
    </p:spTree>
    <p:extLst>
      <p:ext uri="{BB962C8B-B14F-4D97-AF65-F5344CB8AC3E}">
        <p14:creationId xmlns:p14="http://schemas.microsoft.com/office/powerpoint/2010/main" val="3721911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63308"/>
          </a:xfrm>
          <a:prstGeom prst="rect">
            <a:avLst/>
          </a:prstGeom>
        </p:spPr>
        <p:txBody>
          <a:bodyPr wrap="square">
            <a:spAutoFit/>
          </a:bodyPr>
          <a:lstStyle/>
          <a:p>
            <a:pPr marL="342900" lvl="0" indent="-342900">
              <a:lnSpc>
                <a:spcPct val="115000"/>
              </a:lnSpc>
              <a:spcAft>
                <a:spcPts val="0"/>
              </a:spcAft>
              <a:buFont typeface="Wingdings 2" panose="05020102010507070707" pitchFamily="18" charset="2"/>
              <a:buChar char=""/>
              <a:tabLst>
                <a:tab pos="45720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Commitment of employees to an organization will lead to better loyalty and improved performance </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2" panose="05020102010507070707" pitchFamily="18" charset="2"/>
              <a:buChar char=""/>
              <a:tabLst>
                <a:tab pos="45720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Competence is the skill and knowledge of the employee,   highly skilled &amp; knowledgeable employee should be retained &amp; developed</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2" panose="05020102010507070707" pitchFamily="18" charset="2"/>
              <a:buChar char=""/>
              <a:tabLst>
                <a:tab pos="45720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Cost effectiveness has impact on salaries, benefits, and the reward system</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2" panose="05020102010507070707" pitchFamily="18" charset="2"/>
              <a:buChar char=""/>
              <a:tabLst>
                <a:tab pos="45720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Congruence is the quality of agreement between the employees and the organization’s goals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1430">
              <a:lnSpc>
                <a:spcPct val="115000"/>
              </a:lnSpc>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459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169929"/>
          </a:xfrm>
          <a:prstGeom prst="rect">
            <a:avLst/>
          </a:prstGeom>
        </p:spPr>
        <p:txBody>
          <a:bodyPr wrap="square">
            <a:spAutoFit/>
          </a:bodyPr>
          <a:lstStyle/>
          <a:p>
            <a:pPr marL="171450" indent="11430">
              <a:lnSpc>
                <a:spcPct val="115000"/>
              </a:lnSpc>
              <a:spcAft>
                <a:spcPts val="0"/>
              </a:spcAft>
            </a:pPr>
            <a:r>
              <a:rPr lang="en-US" sz="3200" b="1" u="sng" dirty="0">
                <a:latin typeface="Verdana" panose="020B0604030504040204" pitchFamily="34" charset="0"/>
                <a:ea typeface="Calibri" panose="020F0502020204030204" pitchFamily="34" charset="0"/>
                <a:cs typeface="Times New Roman" panose="02020603050405020304" pitchFamily="18" charset="0"/>
              </a:rPr>
              <a:t>Ten C’s model of HRM</a:t>
            </a:r>
            <a:endParaRPr lang="en-IN" sz="2000" b="1" u="sng" dirty="0">
              <a:latin typeface="Calibri" panose="020F0502020204030204" pitchFamily="34" charset="0"/>
              <a:ea typeface="Calibri" panose="020F0502020204030204" pitchFamily="34" charset="0"/>
              <a:cs typeface="Times New Roman" panose="02020603050405020304" pitchFamily="18" charset="0"/>
            </a:endParaRPr>
          </a:p>
          <a:p>
            <a:pPr marL="171450" indent="11430" algn="just">
              <a:lnSpc>
                <a:spcPct val="115000"/>
              </a:lnSpc>
              <a:spcAft>
                <a:spcPts val="0"/>
              </a:spcAft>
            </a:pPr>
            <a:r>
              <a:rPr lang="en-US" sz="1400" u="sng" dirty="0">
                <a:solidFill>
                  <a:srgbClr val="333333"/>
                </a:solidFill>
                <a:latin typeface="Verdana" panose="020B0604030504040204" pitchFamily="34" charset="0"/>
                <a:ea typeface="Calibri" panose="020F0502020204030204" pitchFamily="34" charset="0"/>
                <a:cs typeface="Times New Roman" panose="02020603050405020304" pitchFamily="18" charset="0"/>
              </a:rPr>
              <a:t> </a:t>
            </a:r>
            <a:endParaRPr lang="en-IN" sz="2000" u="sng" dirty="0">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rgbClr val="222222"/>
                </a:solidFill>
                <a:latin typeface="Times New Roman" panose="02020603050405020304" pitchFamily="18" charset="0"/>
                <a:ea typeface="Times New Roman" panose="02020603050405020304" pitchFamily="18" charset="0"/>
              </a:rPr>
              <a:t>Ten C’s model of HRM is regarded as all-encompassing and a pragmatic model. </a:t>
            </a:r>
            <a:r>
              <a:rPr lang="en-US" sz="3600" b="1" dirty="0">
                <a:solidFill>
                  <a:srgbClr val="222222"/>
                </a:solidFill>
                <a:latin typeface="Times New Roman" panose="02020603050405020304" pitchFamily="18" charset="0"/>
                <a:ea typeface="Times New Roman" panose="02020603050405020304" pitchFamily="18" charset="0"/>
              </a:rPr>
              <a:t>Alan Price </a:t>
            </a:r>
            <a:r>
              <a:rPr lang="en-US" sz="3600" dirty="0">
                <a:solidFill>
                  <a:srgbClr val="222222"/>
                </a:solidFill>
                <a:latin typeface="Times New Roman" panose="02020603050405020304" pitchFamily="18" charset="0"/>
                <a:ea typeface="Times New Roman" panose="02020603050405020304" pitchFamily="18" charset="0"/>
              </a:rPr>
              <a:t>is the architect of this model who presented it in his book titled Human Resource Management in a Business Context, published in 1997. There are ten essential principles-the Ten Cs-in this model. These are</a:t>
            </a:r>
            <a:r>
              <a:rPr lang="en-US" sz="3600" dirty="0" smtClean="0">
                <a:solidFill>
                  <a:srgbClr val="222222"/>
                </a:solidFill>
                <a:latin typeface="Times New Roman" panose="02020603050405020304" pitchFamily="18" charset="0"/>
                <a:ea typeface="Times New Roman" panose="02020603050405020304" pitchFamily="18" charset="0"/>
              </a:rPr>
              <a:t>:</a:t>
            </a:r>
            <a:r>
              <a:rPr lang="en-US" sz="3600" b="1" dirty="0">
                <a:solidFill>
                  <a:srgbClr val="222222"/>
                </a:solidFill>
                <a:latin typeface="Times New Roman" panose="02020603050405020304" pitchFamily="18" charset="0"/>
                <a:ea typeface="Times New Roman" panose="02020603050405020304" pitchFamily="18" charset="0"/>
              </a:rPr>
              <a:t> </a:t>
            </a:r>
            <a:r>
              <a:rPr lang="en-US" sz="3600" b="1" dirty="0" smtClean="0">
                <a:solidFill>
                  <a:srgbClr val="222222"/>
                </a:solidFill>
                <a:latin typeface="Times New Roman" panose="02020603050405020304" pitchFamily="18" charset="0"/>
                <a:ea typeface="Times New Roman" panose="02020603050405020304" pitchFamily="18" charset="0"/>
              </a:rPr>
              <a:t>Comprehensiveness</a:t>
            </a:r>
            <a:r>
              <a:rPr lang="en-US" sz="3600" dirty="0" smtClean="0">
                <a:solidFill>
                  <a:srgbClr val="222222"/>
                </a:solidFill>
                <a:latin typeface="Times New Roman" panose="02020603050405020304" pitchFamily="18" charset="0"/>
                <a:ea typeface="Times New Roman" panose="02020603050405020304" pitchFamily="18" charset="0"/>
              </a:rPr>
              <a:t>  </a:t>
            </a:r>
            <a:r>
              <a:rPr lang="en-US" sz="3600" b="1" dirty="0" smtClean="0">
                <a:solidFill>
                  <a:srgbClr val="222222"/>
                </a:solidFill>
                <a:latin typeface="Times New Roman" panose="02020603050405020304" pitchFamily="18" charset="0"/>
                <a:ea typeface="Times New Roman" panose="02020603050405020304" pitchFamily="18" charset="0"/>
              </a:rPr>
              <a:t>Credibility   </a:t>
            </a:r>
            <a:r>
              <a:rPr lang="en-US" sz="3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Communication</a:t>
            </a: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Cost effectiveness    </a:t>
            </a:r>
            <a:r>
              <a:rPr lang="en-US" sz="3600" b="1" dirty="0" smtClean="0">
                <a:latin typeface="Times New Roman" panose="02020603050405020304" pitchFamily="18" charset="0"/>
                <a:cs typeface="Times New Roman" panose="02020603050405020304" pitchFamily="18" charset="0"/>
              </a:rPr>
              <a:t>Creativity</a:t>
            </a:r>
            <a:endParaRPr lang="en-US" sz="3600" dirty="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Coherence    Competence          </a:t>
            </a:r>
            <a:r>
              <a:rPr lang="en-US" sz="36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                     Change</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Commitment</a:t>
            </a:r>
            <a:r>
              <a:rPr lang="en-US" sz="3600" dirty="0">
                <a:solidFill>
                  <a:srgbClr val="222222"/>
                </a:solidFill>
                <a:latin typeface="Times New Roman" panose="02020603050405020304" pitchFamily="18" charset="0"/>
                <a:ea typeface="Times New Roman" panose="02020603050405020304" pitchFamily="18" charset="0"/>
              </a:rPr>
              <a:t/>
            </a:r>
            <a:br>
              <a:rPr lang="en-US" sz="3600" dirty="0">
                <a:solidFill>
                  <a:srgbClr val="222222"/>
                </a:solidFill>
                <a:latin typeface="Times New Roman" panose="02020603050405020304" pitchFamily="18" charset="0"/>
                <a:ea typeface="Times New Roman" panose="02020603050405020304" pitchFamily="18" charset="0"/>
              </a:rPr>
            </a:br>
            <a:r>
              <a:rPr lang="en-US" sz="3600" dirty="0">
                <a:solidFill>
                  <a:srgbClr val="222222"/>
                </a:solidFill>
                <a:latin typeface="Times New Roman" panose="02020603050405020304" pitchFamily="18" charset="0"/>
                <a:ea typeface="Times New Roman" panose="02020603050405020304" pitchFamily="18" charset="0"/>
              </a:rPr>
              <a:t/>
            </a:r>
            <a:br>
              <a:rPr lang="en-US" sz="3600" dirty="0">
                <a:solidFill>
                  <a:srgbClr val="222222"/>
                </a:solidFill>
                <a:latin typeface="Times New Roman" panose="02020603050405020304" pitchFamily="18" charset="0"/>
                <a:ea typeface="Times New Roman" panose="02020603050405020304" pitchFamily="18" charset="0"/>
              </a:rPr>
            </a:br>
            <a:r>
              <a:rPr lang="en-US" sz="3600" dirty="0">
                <a:solidFill>
                  <a:srgbClr val="222222"/>
                </a:solidFill>
                <a:latin typeface="Times New Roman" panose="02020603050405020304" pitchFamily="18" charset="0"/>
                <a:ea typeface="Times New Roman" panose="02020603050405020304" pitchFamily="18" charset="0"/>
              </a:rPr>
              <a:t/>
            </a:r>
            <a:br>
              <a:rPr lang="en-US" sz="3600" dirty="0">
                <a:solidFill>
                  <a:srgbClr val="222222"/>
                </a:solidFill>
                <a:latin typeface="Times New Roman" panose="02020603050405020304" pitchFamily="18" charset="0"/>
                <a:ea typeface="Times New Roman" panose="02020603050405020304" pitchFamily="18" charset="0"/>
              </a:rPr>
            </a:br>
            <a:r>
              <a:rPr lang="en-US" sz="3600" dirty="0">
                <a:solidFill>
                  <a:srgbClr val="222222"/>
                </a:solidFill>
                <a:latin typeface="Times New Roman" panose="02020603050405020304" pitchFamily="18" charset="0"/>
                <a:ea typeface="Times New Roman" panose="02020603050405020304" pitchFamily="18" charset="0"/>
              </a:rPr>
              <a:t/>
            </a:r>
            <a:br>
              <a:rPr lang="en-US" sz="3600" dirty="0">
                <a:solidFill>
                  <a:srgbClr val="222222"/>
                </a:solidFill>
                <a:latin typeface="Times New Roman" panose="02020603050405020304" pitchFamily="18" charset="0"/>
                <a:ea typeface="Times New Roman" panose="02020603050405020304" pitchFamily="18" charset="0"/>
              </a:rPr>
            </a:br>
            <a:endParaRPr lang="en-IN" sz="3600" dirty="0"/>
          </a:p>
        </p:txBody>
      </p:sp>
    </p:spTree>
    <p:extLst>
      <p:ext uri="{BB962C8B-B14F-4D97-AF65-F5344CB8AC3E}">
        <p14:creationId xmlns:p14="http://schemas.microsoft.com/office/powerpoint/2010/main" val="3035247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5917496"/>
              </p:ext>
            </p:extLst>
          </p:nvPr>
        </p:nvGraphicFramePr>
        <p:xfrm>
          <a:off x="83126" y="93517"/>
          <a:ext cx="12108874" cy="6943571"/>
        </p:xfrm>
        <a:graphic>
          <a:graphicData uri="http://schemas.openxmlformats.org/drawingml/2006/table">
            <a:tbl>
              <a:tblPr firstRow="1" bandRow="1">
                <a:tableStyleId>{F5AB1C69-6EDB-4FF4-983F-18BD219EF322}</a:tableStyleId>
              </a:tblPr>
              <a:tblGrid>
                <a:gridCol w="6054437"/>
                <a:gridCol w="6054437"/>
              </a:tblGrid>
              <a:tr h="1640360">
                <a:tc>
                  <a:txBody>
                    <a:bodyPr/>
                    <a:lstStyle/>
                    <a:p>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1.Comprehensiveness</a:t>
                      </a:r>
                      <a:endParaRPr lang="en-IN" sz="4000" b="1" dirty="0">
                        <a:latin typeface="Times New Roman" panose="02020603050405020304" pitchFamily="18" charset="0"/>
                        <a:cs typeface="Times New Roman" panose="02020603050405020304" pitchFamily="18" charset="0"/>
                      </a:endParaRPr>
                    </a:p>
                  </a:txBody>
                  <a:tcPr/>
                </a:tc>
                <a:tc>
                  <a:txBody>
                    <a:bodyPr/>
                    <a:lstStyle/>
                    <a:p>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2.Credibility</a:t>
                      </a:r>
                    </a:p>
                    <a:p>
                      <a:r>
                        <a:rPr lang="en-US" sz="4000" b="1" dirty="0" smtClean="0">
                          <a:latin typeface="Times New Roman" panose="02020603050405020304" pitchFamily="18" charset="0"/>
                          <a:cs typeface="Times New Roman" panose="02020603050405020304" pitchFamily="18" charset="0"/>
                        </a:rPr>
                        <a:t> </a:t>
                      </a:r>
                    </a:p>
                    <a:p>
                      <a:endParaRPr lang="en-US" sz="2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tr>
              <a:tr h="1330857">
                <a:tc>
                  <a:txBody>
                    <a:bodyPr/>
                    <a:lstStyle/>
                    <a:p>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3.Communication </a:t>
                      </a:r>
                      <a:endParaRPr lang="en-IN"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4.Cost effectiveness </a:t>
                      </a:r>
                    </a:p>
                    <a:p>
                      <a:endParaRPr lang="en-IN" sz="4000" b="1" dirty="0">
                        <a:latin typeface="Times New Roman" panose="02020603050405020304" pitchFamily="18" charset="0"/>
                        <a:cs typeface="Times New Roman" panose="02020603050405020304" pitchFamily="18" charset="0"/>
                      </a:endParaRPr>
                    </a:p>
                  </a:txBody>
                  <a:tcPr/>
                </a:tc>
              </a:tr>
              <a:tr h="133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4000" b="1" dirty="0" smtClean="0">
                          <a:latin typeface="Times New Roman" panose="02020603050405020304" pitchFamily="18" charset="0"/>
                          <a:cs typeface="Times New Roman" panose="02020603050405020304" pitchFamily="18" charset="0"/>
                        </a:rPr>
                        <a:t>Creativity</a:t>
                      </a:r>
                    </a:p>
                    <a:p>
                      <a:endParaRPr lang="en-IN"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latin typeface="Times New Roman" panose="02020603050405020304" pitchFamily="18" charset="0"/>
                          <a:cs typeface="Times New Roman" panose="02020603050405020304" pitchFamily="18" charset="0"/>
                        </a:rPr>
                        <a:t>6.Coherence</a:t>
                      </a:r>
                    </a:p>
                    <a:p>
                      <a:endParaRPr lang="en-IN" sz="4000" b="1" dirty="0">
                        <a:latin typeface="Times New Roman" panose="02020603050405020304" pitchFamily="18" charset="0"/>
                        <a:cs typeface="Times New Roman" panose="02020603050405020304" pitchFamily="18" charset="0"/>
                      </a:endParaRPr>
                    </a:p>
                  </a:txBody>
                  <a:tcPr/>
                </a:tc>
              </a:tr>
              <a:tr h="1330857">
                <a:tc>
                  <a:txBody>
                    <a:bodyPr/>
                    <a:lstStyle/>
                    <a:p>
                      <a:r>
                        <a:rPr lang="en-US" sz="4000" b="1" dirty="0" smtClean="0">
                          <a:latin typeface="Times New Roman" panose="02020603050405020304" pitchFamily="18" charset="0"/>
                          <a:cs typeface="Times New Roman" panose="02020603050405020304" pitchFamily="18" charset="0"/>
                        </a:rPr>
                        <a:t>7.Competence</a:t>
                      </a:r>
                      <a:endParaRPr lang="en-IN"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8.Control </a:t>
                      </a:r>
                    </a:p>
                    <a:p>
                      <a:endParaRPr lang="en-IN" sz="4000" b="1" dirty="0">
                        <a:latin typeface="Times New Roman" panose="02020603050405020304" pitchFamily="18" charset="0"/>
                        <a:cs typeface="Times New Roman" panose="02020603050405020304" pitchFamily="18" charset="0"/>
                      </a:endParaRPr>
                    </a:p>
                  </a:txBody>
                  <a:tcPr/>
                </a:tc>
              </a:tr>
              <a:tr h="1207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9.Change.</a:t>
                      </a:r>
                    </a:p>
                    <a:p>
                      <a:endParaRPr lang="en-IN" sz="40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10.Commitment</a:t>
                      </a:r>
                      <a:endParaRPr lang="en-IN" sz="4000" b="1" dirty="0" smtClean="0">
                        <a:latin typeface="Times New Roman" panose="02020603050405020304" pitchFamily="18" charset="0"/>
                        <a:cs typeface="Times New Roman" panose="02020603050405020304" pitchFamily="18" charset="0"/>
                      </a:endParaRPr>
                    </a:p>
                    <a:p>
                      <a:endParaRPr lang="en-IN" sz="40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473723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just"/>
            <a:r>
              <a:rPr lang="en-US" sz="4000" dirty="0">
                <a:solidFill>
                  <a:srgbClr val="222222"/>
                </a:solidFill>
                <a:latin typeface="Times New Roman" panose="02020603050405020304" pitchFamily="18" charset="0"/>
                <a:ea typeface="Times New Roman" panose="02020603050405020304" pitchFamily="18" charset="0"/>
              </a:rPr>
              <a:t>1. </a:t>
            </a:r>
            <a:r>
              <a:rPr lang="en-US" sz="4000" b="1" dirty="0">
                <a:solidFill>
                  <a:srgbClr val="222222"/>
                </a:solidFill>
                <a:latin typeface="Times New Roman" panose="02020603050405020304" pitchFamily="18" charset="0"/>
                <a:ea typeface="Times New Roman" panose="02020603050405020304" pitchFamily="18" charset="0"/>
              </a:rPr>
              <a:t>Comprehensiveness</a:t>
            </a:r>
            <a:r>
              <a:rPr lang="en-US" sz="4000" dirty="0">
                <a:solidFill>
                  <a:srgbClr val="222222"/>
                </a:solidFill>
                <a:latin typeface="Times New Roman" panose="02020603050405020304" pitchFamily="18" charset="0"/>
                <a:ea typeface="Times New Roman" panose="02020603050405020304" pitchFamily="18" charset="0"/>
              </a:rPr>
              <a:t>. The HRM strategy of an organization must include all the aspects of people management, typically starting from recruitment to post separation programmes.</a:t>
            </a:r>
            <a:br>
              <a:rPr lang="en-US" sz="4000" dirty="0">
                <a:solidFill>
                  <a:srgbClr val="222222"/>
                </a:solidFill>
                <a:latin typeface="Times New Roman" panose="02020603050405020304" pitchFamily="18" charset="0"/>
                <a:ea typeface="Times New Roman" panose="02020603050405020304" pitchFamily="18" charset="0"/>
              </a:rPr>
            </a:br>
            <a:r>
              <a:rPr lang="en-US" sz="4000" dirty="0">
                <a:solidFill>
                  <a:srgbClr val="222222"/>
                </a:solidFill>
                <a:latin typeface="Times New Roman" panose="02020603050405020304" pitchFamily="18" charset="0"/>
                <a:ea typeface="Times New Roman" panose="02020603050405020304" pitchFamily="18" charset="0"/>
              </a:rPr>
              <a:t>2. </a:t>
            </a:r>
            <a:r>
              <a:rPr lang="en-US" sz="4000" b="1" dirty="0">
                <a:solidFill>
                  <a:srgbClr val="222222"/>
                </a:solidFill>
                <a:latin typeface="Times New Roman" panose="02020603050405020304" pitchFamily="18" charset="0"/>
                <a:ea typeface="Times New Roman" panose="02020603050405020304" pitchFamily="18" charset="0"/>
              </a:rPr>
              <a:t>Credibility</a:t>
            </a:r>
            <a:r>
              <a:rPr lang="en-US" sz="4000" dirty="0">
                <a:solidFill>
                  <a:srgbClr val="222222"/>
                </a:solidFill>
                <a:latin typeface="Times New Roman" panose="02020603050405020304" pitchFamily="18" charset="0"/>
                <a:ea typeface="Times New Roman" panose="02020603050405020304" pitchFamily="18" charset="0"/>
              </a:rPr>
              <a:t>. The HR practices must build trust between staff and top management and encourage employees’ belief in HRM strategies.</a:t>
            </a:r>
            <a:br>
              <a:rPr lang="en-US" sz="4000" dirty="0">
                <a:solidFill>
                  <a:srgbClr val="222222"/>
                </a:solidFill>
                <a:latin typeface="Times New Roman" panose="02020603050405020304" pitchFamily="18" charset="0"/>
                <a:ea typeface="Times New Roman" panose="02020603050405020304" pitchFamily="18" charset="0"/>
              </a:rPr>
            </a:br>
            <a:r>
              <a:rPr lang="en-US" sz="3600" dirty="0">
                <a:solidFill>
                  <a:srgbClr val="222222"/>
                </a:solidFill>
                <a:latin typeface="Times New Roman" panose="02020603050405020304" pitchFamily="18" charset="0"/>
                <a:ea typeface="Times New Roman" panose="02020603050405020304" pitchFamily="18" charset="0"/>
              </a:rPr>
              <a:t>3</a:t>
            </a:r>
            <a:r>
              <a:rPr lang="en-US" sz="3600" b="1" dirty="0">
                <a:solidFill>
                  <a:srgbClr val="222222"/>
                </a:solidFill>
                <a:latin typeface="Times New Roman" panose="02020603050405020304" pitchFamily="18" charset="0"/>
                <a:ea typeface="Times New Roman" panose="02020603050405020304" pitchFamily="18" charset="0"/>
              </a:rPr>
              <a:t>. </a:t>
            </a:r>
            <a:r>
              <a:rPr lang="en-US" sz="4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Communication</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objectives of organization and that of HRM must be understood and accepted by all employees. The operating culture in organization must encourage openness and be free from all barriers.</a:t>
            </a:r>
            <a:b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endParaRPr lang="en-IN" sz="4000" dirty="0"/>
          </a:p>
        </p:txBody>
      </p:sp>
    </p:spTree>
    <p:extLst>
      <p:ext uri="{BB962C8B-B14F-4D97-AF65-F5344CB8AC3E}">
        <p14:creationId xmlns:p14="http://schemas.microsoft.com/office/powerpoint/2010/main" val="2002585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325630"/>
          </a:xfrm>
          <a:prstGeom prst="rect">
            <a:avLst/>
          </a:prstGeom>
        </p:spPr>
        <p:txBody>
          <a:bodyPr wrap="square">
            <a:spAutoFit/>
          </a:bodyPr>
          <a:lstStyle/>
          <a:p>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Cost effectiveness</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reward and promotion system must be fair</a:t>
            </a:r>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5. </a:t>
            </a:r>
            <a:r>
              <a:rPr lang="en-US" sz="4400" b="1" dirty="0">
                <a:latin typeface="Times New Roman" panose="02020603050405020304" pitchFamily="18" charset="0"/>
                <a:cs typeface="Times New Roman" panose="02020603050405020304" pitchFamily="18" charset="0"/>
              </a:rPr>
              <a:t>Creativity</a:t>
            </a:r>
            <a:r>
              <a:rPr lang="en-US" sz="4400" dirty="0">
                <a:latin typeface="Times New Roman" panose="02020603050405020304" pitchFamily="18" charset="0"/>
                <a:cs typeface="Times New Roman" panose="02020603050405020304" pitchFamily="18" charset="0"/>
              </a:rPr>
              <a:t>. The competitive advantage of the company must stem from its unique HR strategies.</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6</a:t>
            </a:r>
            <a:r>
              <a:rPr lang="en-US" sz="4400" b="1" dirty="0">
                <a:latin typeface="Times New Roman" panose="02020603050405020304" pitchFamily="18" charset="0"/>
                <a:cs typeface="Times New Roman" panose="02020603050405020304" pitchFamily="18" charset="0"/>
              </a:rPr>
              <a:t>. Coherence</a:t>
            </a:r>
            <a:r>
              <a:rPr lang="en-US" sz="4400" dirty="0">
                <a:latin typeface="Times New Roman" panose="02020603050405020304" pitchFamily="18" charset="0"/>
                <a:cs typeface="Times New Roman" panose="02020603050405020304" pitchFamily="18" charset="0"/>
              </a:rPr>
              <a:t>. HRM activities and initiatives must from a meaningful </a:t>
            </a:r>
            <a:r>
              <a:rPr lang="en-US" sz="4400" dirty="0" smtClean="0">
                <a:latin typeface="Times New Roman" panose="02020603050405020304" pitchFamily="18" charset="0"/>
                <a:cs typeface="Times New Roman" panose="02020603050405020304" pitchFamily="18" charset="0"/>
              </a:rPr>
              <a:t>whole.(unified or consistency)</a:t>
            </a:r>
          </a:p>
          <a:p>
            <a:r>
              <a:rPr lang="en-US" sz="4400" dirty="0">
                <a:latin typeface="Times New Roman" panose="02020603050405020304" pitchFamily="18" charset="0"/>
                <a:cs typeface="Times New Roman" panose="02020603050405020304" pitchFamily="18" charset="0"/>
              </a:rPr>
              <a:t>7</a:t>
            </a:r>
            <a:r>
              <a:rPr lang="en-US" sz="4400" b="1" dirty="0">
                <a:latin typeface="Times New Roman" panose="02020603050405020304" pitchFamily="18" charset="0"/>
                <a:cs typeface="Times New Roman" panose="02020603050405020304" pitchFamily="18" charset="0"/>
              </a:rPr>
              <a:t>. Competence</a:t>
            </a:r>
            <a:r>
              <a:rPr lang="en-US" sz="4400" dirty="0">
                <a:latin typeface="Times New Roman" panose="02020603050405020304" pitchFamily="18" charset="0"/>
                <a:cs typeface="Times New Roman" panose="02020603050405020304" pitchFamily="18" charset="0"/>
              </a:rPr>
              <a:t>. HRM strategy will be crafted in such a way that organization becomes competent to achieve its objectives with the support of individual competencies. </a:t>
            </a:r>
            <a:br>
              <a:rPr lang="en-US" sz="4400" dirty="0">
                <a:latin typeface="Times New Roman" panose="02020603050405020304" pitchFamily="18" charset="0"/>
                <a:cs typeface="Times New Roman" panose="02020603050405020304" pitchFamily="18" charset="0"/>
              </a:rPr>
            </a:br>
            <a:endPar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280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0405"/>
          </a:xfrm>
          <a:prstGeom prst="rect">
            <a:avLst/>
          </a:prstGeom>
        </p:spPr>
        <p:txBody>
          <a:bodyPr wrap="square">
            <a:spAutoFit/>
          </a:bodyPr>
          <a:lstStyle/>
          <a:p>
            <a:pPr indent="8890">
              <a:lnSpc>
                <a:spcPct val="115000"/>
              </a:lnSpc>
              <a:spcAft>
                <a:spcPts val="0"/>
              </a:spcAft>
            </a:pPr>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4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Control</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HRM policies and practices must ensure that performance of HR is consistent with business objectives</a:t>
            </a:r>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4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Change</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basic premise of HRM strategy must be that continuous improvement and development is essential for survival</a:t>
            </a:r>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sz="4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Commitment</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last </a:t>
            </a:r>
            <a:r>
              <a:rPr lang="en-US" sz="4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Stresses upon that employee are to be motivated to achieve organizational goals</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8978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127"/>
            <a:ext cx="12192000" cy="6740307"/>
          </a:xfrm>
          <a:prstGeom prst="rect">
            <a:avLst/>
          </a:prstGeom>
        </p:spPr>
        <p:txBody>
          <a:bodyPr wrap="square">
            <a:spAutoFit/>
          </a:bodyPr>
          <a:lstStyle/>
          <a:p>
            <a:pPr algn="just"/>
            <a:r>
              <a:rPr lang="en-US" sz="3600" b="1" dirty="0">
                <a:solidFill>
                  <a:srgbClr val="282828"/>
                </a:solidFill>
                <a:latin typeface="Times New Roman" panose="02020603050405020304" pitchFamily="18" charset="0"/>
                <a:cs typeface="Times New Roman" panose="02020603050405020304" pitchFamily="18" charset="0"/>
              </a:rPr>
              <a:t>The Ulrich Model</a:t>
            </a:r>
          </a:p>
          <a:p>
            <a:pPr algn="just"/>
            <a:r>
              <a:rPr lang="en-US" sz="3600" dirty="0">
                <a:solidFill>
                  <a:srgbClr val="282828"/>
                </a:solidFill>
                <a:latin typeface="Times New Roman" panose="02020603050405020304" pitchFamily="18" charset="0"/>
                <a:cs typeface="Times New Roman" panose="02020603050405020304" pitchFamily="18" charset="0"/>
              </a:rPr>
              <a:t>The Ulrich Model (or the Business Partner Model) was first introduced in 1995 by Dave Ulrich, “the father of modern HR.” In his book “Human Resource Champions”, published in 1997, Ulrich elaborated the idea further.</a:t>
            </a:r>
          </a:p>
          <a:p>
            <a:pPr algn="just"/>
            <a:r>
              <a:rPr lang="en-US" sz="3600" dirty="0">
                <a:solidFill>
                  <a:srgbClr val="282828"/>
                </a:solidFill>
                <a:latin typeface="Times New Roman" panose="02020603050405020304" pitchFamily="18" charset="0"/>
                <a:cs typeface="Times New Roman" panose="02020603050405020304" pitchFamily="18" charset="0"/>
              </a:rPr>
              <a:t>The Ulrich Model falls under the creative HRM and focuses on </a:t>
            </a:r>
            <a:r>
              <a:rPr lang="en-US" sz="3600" dirty="0" smtClean="0">
                <a:solidFill>
                  <a:srgbClr val="282828"/>
                </a:solidFill>
                <a:latin typeface="Times New Roman" panose="02020603050405020304" pitchFamily="18" charset="0"/>
                <a:cs typeface="Times New Roman" panose="02020603050405020304" pitchFamily="18" charset="0"/>
              </a:rPr>
              <a:t>organizing </a:t>
            </a:r>
            <a:r>
              <a:rPr lang="en-US" sz="3600" dirty="0">
                <a:solidFill>
                  <a:srgbClr val="282828"/>
                </a:solidFill>
                <a:latin typeface="Times New Roman" panose="02020603050405020304" pitchFamily="18" charset="0"/>
                <a:cs typeface="Times New Roman" panose="02020603050405020304" pitchFamily="18" charset="0"/>
              </a:rPr>
              <a:t>all HR functions into four central roles: strategic partner, change agent, administrative expert, and employee champion (or employee advocate). Rather than focusing on processes and functions, this model is </a:t>
            </a:r>
            <a:r>
              <a:rPr lang="en-US" sz="3600" dirty="0" smtClean="0">
                <a:solidFill>
                  <a:srgbClr val="282828"/>
                </a:solidFill>
                <a:latin typeface="Times New Roman" panose="02020603050405020304" pitchFamily="18" charset="0"/>
                <a:cs typeface="Times New Roman" panose="02020603050405020304" pitchFamily="18" charset="0"/>
              </a:rPr>
              <a:t>centered </a:t>
            </a:r>
            <a:r>
              <a:rPr lang="en-US" sz="3600" dirty="0">
                <a:solidFill>
                  <a:srgbClr val="282828"/>
                </a:solidFill>
                <a:latin typeface="Times New Roman" panose="02020603050405020304" pitchFamily="18" charset="0"/>
                <a:cs typeface="Times New Roman" panose="02020603050405020304" pitchFamily="18" charset="0"/>
              </a:rPr>
              <a:t>around people of the </a:t>
            </a:r>
            <a:r>
              <a:rPr lang="en-US" sz="3600" dirty="0" smtClean="0">
                <a:solidFill>
                  <a:srgbClr val="282828"/>
                </a:solidFill>
                <a:latin typeface="Times New Roman" panose="02020603050405020304" pitchFamily="18" charset="0"/>
                <a:cs typeface="Times New Roman" panose="02020603050405020304" pitchFamily="18" charset="0"/>
              </a:rPr>
              <a:t>organization </a:t>
            </a:r>
            <a:r>
              <a:rPr lang="en-US" sz="3600" dirty="0">
                <a:solidFill>
                  <a:srgbClr val="282828"/>
                </a:solidFill>
                <a:latin typeface="Times New Roman" panose="02020603050405020304" pitchFamily="18" charset="0"/>
                <a:cs typeface="Times New Roman" panose="02020603050405020304" pitchFamily="18" charset="0"/>
              </a:rPr>
              <a:t>and the roles they play in the </a:t>
            </a:r>
            <a:r>
              <a:rPr lang="en-US" sz="3600" dirty="0">
                <a:latin typeface="Times New Roman" panose="02020603050405020304" pitchFamily="18" charset="0"/>
                <a:cs typeface="Times New Roman" panose="02020603050405020304" pitchFamily="18" charset="0"/>
                <a:hlinkClick r:id="rId2"/>
              </a:rPr>
              <a:t>grand scheme of things</a:t>
            </a:r>
            <a:r>
              <a:rPr lang="en-US" sz="3600" dirty="0">
                <a:solidFill>
                  <a:srgbClr val="282828"/>
                </a:solidFill>
                <a:latin typeface="Times New Roman" panose="02020603050405020304" pitchFamily="18" charset="0"/>
                <a:cs typeface="Times New Roman" panose="02020603050405020304" pitchFamily="18" charset="0"/>
              </a:rPr>
              <a:t>.</a:t>
            </a:r>
            <a:endParaRPr lang="en-US" sz="3600" b="0" dirty="0">
              <a:solidFill>
                <a:srgbClr val="28282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709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3600" b="1" dirty="0">
                <a:solidFill>
                  <a:srgbClr val="555555"/>
                </a:solidFill>
                <a:latin typeface="Times New Roman" panose="02020603050405020304" pitchFamily="18" charset="0"/>
                <a:cs typeface="Times New Roman" panose="02020603050405020304" pitchFamily="18" charset="0"/>
              </a:rPr>
              <a:t>Fombrun’s human resource cycle model (1984</a:t>
            </a:r>
            <a:r>
              <a:rPr lang="en-US" sz="3600" dirty="0">
                <a:solidFill>
                  <a:srgbClr val="555555"/>
                </a:solidFill>
                <a:latin typeface="Times New Roman" panose="02020603050405020304" pitchFamily="18" charset="0"/>
                <a:cs typeface="Times New Roman" panose="02020603050405020304" pitchFamily="18" charset="0"/>
              </a:rPr>
              <a:t>)</a:t>
            </a:r>
          </a:p>
          <a:p>
            <a:pPr algn="just"/>
            <a:r>
              <a:rPr lang="en-US" sz="3600" dirty="0">
                <a:solidFill>
                  <a:srgbClr val="333333"/>
                </a:solidFill>
                <a:latin typeface="Times New Roman" panose="02020603050405020304" pitchFamily="18" charset="0"/>
                <a:cs typeface="Times New Roman" panose="02020603050405020304" pitchFamily="18" charset="0"/>
              </a:rPr>
              <a:t>The Michigan model by Fombrun (1984) explains strategic </a:t>
            </a:r>
            <a:r>
              <a:rPr lang="en-US" sz="3600" b="1" dirty="0">
                <a:solidFill>
                  <a:srgbClr val="333333"/>
                </a:solidFill>
                <a:latin typeface="Times New Roman" panose="02020603050405020304" pitchFamily="18" charset="0"/>
                <a:cs typeface="Times New Roman" panose="02020603050405020304" pitchFamily="18" charset="0"/>
              </a:rPr>
              <a:t>HRM</a:t>
            </a:r>
            <a:r>
              <a:rPr lang="en-US" sz="3600" dirty="0">
                <a:solidFill>
                  <a:srgbClr val="333333"/>
                </a:solidFill>
                <a:latin typeface="Times New Roman" panose="02020603050405020304" pitchFamily="18" charset="0"/>
                <a:cs typeface="Times New Roman" panose="02020603050405020304" pitchFamily="18" charset="0"/>
              </a:rPr>
              <a:t> that focused on management, professional groups, and the new labor force. The main motive of the model was to align the formal structure of the organization, their new strategies, and policies with the human resource system. This helps to drive the strategic objectives of the organization in a better way. They saw the employees of the firm as a strategic resource to have a competitive advantage. Its elements include selection, appraisal, development, and rewards.</a:t>
            </a:r>
            <a:endParaRPr lang="en-US" sz="36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364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Fombrun, Tichy &amp; Devanna Model                Human Resource                 Develop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77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63527"/>
          </a:xfrm>
          <a:prstGeom prst="rect">
            <a:avLst/>
          </a:prstGeom>
        </p:spPr>
        <p:txBody>
          <a:bodyPr wrap="square">
            <a:spAutoFit/>
          </a:bodyPr>
          <a:lstStyle/>
          <a:p>
            <a:r>
              <a:rPr lang="en-US" sz="3200" b="1" dirty="0">
                <a:solidFill>
                  <a:srgbClr val="555555"/>
                </a:solidFill>
                <a:latin typeface="Times New Roman" panose="02020603050405020304" pitchFamily="18" charset="0"/>
                <a:cs typeface="Times New Roman" panose="02020603050405020304" pitchFamily="18" charset="0"/>
              </a:rPr>
              <a:t>Guest’s model of HRM</a:t>
            </a:r>
          </a:p>
          <a:p>
            <a:r>
              <a:rPr lang="en-US" sz="3200" dirty="0">
                <a:solidFill>
                  <a:srgbClr val="333333"/>
                </a:solidFill>
                <a:latin typeface="Times New Roman" panose="02020603050405020304" pitchFamily="18" charset="0"/>
                <a:cs typeface="Times New Roman" panose="02020603050405020304" pitchFamily="18" charset="0"/>
              </a:rPr>
              <a:t>This model was developed by David Guest in 1997. It explains how </a:t>
            </a:r>
            <a:r>
              <a:rPr lang="en-US" sz="3200" b="1" dirty="0">
                <a:solidFill>
                  <a:srgbClr val="333333"/>
                </a:solidFill>
                <a:latin typeface="Times New Roman" panose="02020603050405020304" pitchFamily="18" charset="0"/>
                <a:cs typeface="Times New Roman" panose="02020603050405020304" pitchFamily="18" charset="0"/>
              </a:rPr>
              <a:t>HRM</a:t>
            </a:r>
            <a:r>
              <a:rPr lang="en-US" sz="3200" dirty="0">
                <a:solidFill>
                  <a:srgbClr val="333333"/>
                </a:solidFill>
                <a:latin typeface="Times New Roman" panose="02020603050405020304" pitchFamily="18" charset="0"/>
                <a:cs typeface="Times New Roman" panose="02020603050405020304" pitchFamily="18" charset="0"/>
              </a:rPr>
              <a:t> is different from personnel management (Morrow, 2000). It works on the assumption that the human resource manager begins with certain strategies, which will result in outcomes. The model integrates </a:t>
            </a:r>
            <a:r>
              <a:rPr lang="en-US" sz="3200" b="1" dirty="0">
                <a:solidFill>
                  <a:srgbClr val="333333"/>
                </a:solidFill>
                <a:latin typeface="Times New Roman" panose="02020603050405020304" pitchFamily="18" charset="0"/>
                <a:cs typeface="Times New Roman" panose="02020603050405020304" pitchFamily="18" charset="0"/>
              </a:rPr>
              <a:t>HRM</a:t>
            </a:r>
            <a:r>
              <a:rPr lang="en-US" sz="3200" dirty="0">
                <a:solidFill>
                  <a:srgbClr val="333333"/>
                </a:solidFill>
                <a:latin typeface="Times New Roman" panose="02020603050405020304" pitchFamily="18" charset="0"/>
                <a:cs typeface="Times New Roman" panose="02020603050405020304" pitchFamily="18" charset="0"/>
              </a:rPr>
              <a:t> practices leading to superior individual and organizational </a:t>
            </a:r>
            <a:r>
              <a:rPr lang="en-US" sz="3200" dirty="0" smtClean="0">
                <a:solidFill>
                  <a:srgbClr val="333333"/>
                </a:solidFill>
                <a:latin typeface="Times New Roman" panose="02020603050405020304" pitchFamily="18" charset="0"/>
                <a:cs typeface="Times New Roman" panose="02020603050405020304" pitchFamily="18" charset="0"/>
              </a:rPr>
              <a:t>performance</a:t>
            </a:r>
          </a:p>
          <a:p>
            <a:r>
              <a:rPr lang="en-US" sz="3200" dirty="0">
                <a:latin typeface="Times New Roman" panose="02020603050405020304" pitchFamily="18" charset="0"/>
                <a:cs typeface="Times New Roman" panose="02020603050405020304" pitchFamily="18" charset="0"/>
              </a:rPr>
              <a:t>It has six dimensions of analysis:</a:t>
            </a:r>
          </a:p>
          <a:p>
            <a:r>
              <a:rPr lang="en-US" sz="3200" dirty="0">
                <a:latin typeface="Times New Roman" panose="02020603050405020304" pitchFamily="18" charset="0"/>
                <a:cs typeface="Times New Roman" panose="02020603050405020304" pitchFamily="18" charset="0"/>
              </a:rPr>
              <a:t>Strategy,</a:t>
            </a:r>
          </a:p>
          <a:p>
            <a:r>
              <a:rPr lang="en-US" sz="3200" dirty="0">
                <a:latin typeface="Times New Roman" panose="02020603050405020304" pitchFamily="18" charset="0"/>
                <a:cs typeface="Times New Roman" panose="02020603050405020304" pitchFamily="18" charset="0"/>
              </a:rPr>
              <a:t>Practices,</a:t>
            </a:r>
          </a:p>
          <a:p>
            <a:r>
              <a:rPr lang="en-US" sz="3200" dirty="0">
                <a:latin typeface="Times New Roman" panose="02020603050405020304" pitchFamily="18" charset="0"/>
                <a:cs typeface="Times New Roman" panose="02020603050405020304" pitchFamily="18" charset="0"/>
              </a:rPr>
              <a:t>Outcomes,</a:t>
            </a:r>
          </a:p>
          <a:p>
            <a:r>
              <a:rPr lang="en-US" sz="3200" dirty="0">
                <a:latin typeface="Times New Roman" panose="02020603050405020304" pitchFamily="18" charset="0"/>
                <a:cs typeface="Times New Roman" panose="02020603050405020304" pitchFamily="18" charset="0"/>
              </a:rPr>
              <a:t>Behavior outcomes,</a:t>
            </a:r>
          </a:p>
          <a:p>
            <a:r>
              <a:rPr lang="en-US" sz="3200" dirty="0">
                <a:latin typeface="Times New Roman" panose="02020603050405020304" pitchFamily="18" charset="0"/>
                <a:cs typeface="Times New Roman" panose="02020603050405020304" pitchFamily="18" charset="0"/>
              </a:rPr>
              <a:t>Performance outcomes and,</a:t>
            </a:r>
          </a:p>
          <a:p>
            <a:r>
              <a:rPr lang="en-US" sz="3200" dirty="0">
                <a:latin typeface="Times New Roman" panose="02020603050405020304" pitchFamily="18" charset="0"/>
                <a:cs typeface="Times New Roman" panose="02020603050405020304" pitchFamily="18" charset="0"/>
              </a:rPr>
              <a:t>Financial outcomes.</a:t>
            </a:r>
          </a:p>
          <a:p>
            <a:endParaRPr lang="en-US" b="0" i="0" dirty="0">
              <a:solidFill>
                <a:srgbClr val="333333"/>
              </a:solidFill>
              <a:effectLst/>
              <a:latin typeface="Sans"/>
            </a:endParaRPr>
          </a:p>
        </p:txBody>
      </p:sp>
    </p:spTree>
    <p:extLst>
      <p:ext uri="{BB962C8B-B14F-4D97-AF65-F5344CB8AC3E}">
        <p14:creationId xmlns:p14="http://schemas.microsoft.com/office/powerpoint/2010/main" val="30770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54450"/>
          </a:xfrm>
          <a:prstGeom prst="rect">
            <a:avLst/>
          </a:prstGeom>
        </p:spPr>
        <p:txBody>
          <a:bodyPr wrap="square">
            <a:spAutoFit/>
          </a:bodyPr>
          <a:lstStyle/>
          <a:p>
            <a:pPr algn="just">
              <a:lnSpc>
                <a:spcPct val="150000"/>
              </a:lnSpc>
              <a:spcAft>
                <a:spcPts val="800"/>
              </a:spcAft>
            </a:pPr>
            <a:r>
              <a:rPr lang="en-IN" sz="3600" b="1" dirty="0" smtClean="0">
                <a:effectLst/>
                <a:latin typeface="Calibri" panose="020F0502020204030204" pitchFamily="34" charset="0"/>
                <a:ea typeface="Calibri" panose="020F0502020204030204" pitchFamily="34" charset="0"/>
                <a:cs typeface="Times New Roman" panose="02020603050405020304" pitchFamily="18" charset="0"/>
              </a:rPr>
              <a:t>According to Decenzo and Robbins</a:t>
            </a:r>
            <a:r>
              <a:rPr lang="en-IN" sz="3600" dirty="0" smtClean="0">
                <a:effectLst/>
                <a:latin typeface="Calibri" panose="020F0502020204030204" pitchFamily="34" charset="0"/>
                <a:ea typeface="Calibri" panose="020F0502020204030204" pitchFamily="34" charset="0"/>
                <a:cs typeface="Times New Roman" panose="02020603050405020304" pitchFamily="18" charset="0"/>
              </a:rPr>
              <a:t>, “HRM is concerned with the people dimension” in management. Since every organization is made up of people, acquiring their services, developing their skills, motivating them to higher levels of performance and ensuring that they continue to maintain their commitment to the organization is essential to achieve organisational objectives. This is true, regardless of the type of organization – government, business, education, health or social action”.</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1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uest Model           HRM           HR            Behavioral          Performa-           Practices     Outco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473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just"/>
            <a:r>
              <a:rPr lang="en-US" sz="3600" dirty="0">
                <a:solidFill>
                  <a:srgbClr val="555555"/>
                </a:solidFill>
                <a:latin typeface="Sans"/>
              </a:rPr>
              <a:t>Best HRM practices model</a:t>
            </a:r>
          </a:p>
          <a:p>
            <a:pPr algn="just"/>
            <a:r>
              <a:rPr lang="en-US" sz="3600" dirty="0">
                <a:solidFill>
                  <a:srgbClr val="333333"/>
                </a:solidFill>
                <a:latin typeface="Sans"/>
              </a:rPr>
              <a:t>The best practice model is one that can be applied universally (Johnson, 2000). For the best fit, human resource policies must be aligned with business strategy and objectives. This can be done by checking regularly on the needs of the organization as well as employees. The best practice leads to superior business employees. These processes help the organization to have a comparative advantage. There are various practices that are universal in nature and adopting them leads to the superior performance of the organization. These are:</a:t>
            </a:r>
            <a:endParaRPr lang="en-US" sz="3600" b="0" i="0" dirty="0">
              <a:solidFill>
                <a:srgbClr val="333333"/>
              </a:solidFill>
              <a:effectLst/>
              <a:latin typeface="Sans"/>
            </a:endParaRPr>
          </a:p>
        </p:txBody>
      </p:sp>
    </p:spTree>
    <p:extLst>
      <p:ext uri="{BB962C8B-B14F-4D97-AF65-F5344CB8AC3E}">
        <p14:creationId xmlns:p14="http://schemas.microsoft.com/office/powerpoint/2010/main" val="1791937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Employment </a:t>
            </a:r>
            <a:r>
              <a:rPr lang="en-US" sz="4000" dirty="0">
                <a:solidFill>
                  <a:srgbClr val="333333"/>
                </a:solidFill>
                <a:latin typeface="Times New Roman" panose="02020603050405020304" pitchFamily="18" charset="0"/>
                <a:cs typeface="Times New Roman" panose="02020603050405020304" pitchFamily="18" charset="0"/>
              </a:rPr>
              <a:t>security,</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Selective </a:t>
            </a:r>
            <a:r>
              <a:rPr lang="en-US" sz="4000" dirty="0">
                <a:solidFill>
                  <a:srgbClr val="333333"/>
                </a:solidFill>
                <a:latin typeface="Times New Roman" panose="02020603050405020304" pitchFamily="18" charset="0"/>
                <a:cs typeface="Times New Roman" panose="02020603050405020304" pitchFamily="18" charset="0"/>
              </a:rPr>
              <a:t>hiring,</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High </a:t>
            </a:r>
            <a:r>
              <a:rPr lang="en-US" sz="4000" dirty="0">
                <a:solidFill>
                  <a:srgbClr val="333333"/>
                </a:solidFill>
                <a:latin typeface="Times New Roman" panose="02020603050405020304" pitchFamily="18" charset="0"/>
                <a:cs typeface="Times New Roman" panose="02020603050405020304" pitchFamily="18" charset="0"/>
              </a:rPr>
              <a:t>compensation based on performance,</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Self-managed </a:t>
            </a:r>
            <a:r>
              <a:rPr lang="en-US" sz="4000" dirty="0">
                <a:solidFill>
                  <a:srgbClr val="333333"/>
                </a:solidFill>
                <a:latin typeface="Times New Roman" panose="02020603050405020304" pitchFamily="18" charset="0"/>
                <a:cs typeface="Times New Roman" panose="02020603050405020304" pitchFamily="18" charset="0"/>
              </a:rPr>
              <a:t>teams,</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Training </a:t>
            </a:r>
            <a:r>
              <a:rPr lang="en-US" sz="4000" dirty="0">
                <a:solidFill>
                  <a:srgbClr val="333333"/>
                </a:solidFill>
                <a:latin typeface="Times New Roman" panose="02020603050405020304" pitchFamily="18" charset="0"/>
                <a:cs typeface="Times New Roman" panose="02020603050405020304" pitchFamily="18" charset="0"/>
              </a:rPr>
              <a:t>to have skilled workers,</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Equality </a:t>
            </a:r>
            <a:r>
              <a:rPr lang="en-US" sz="4000" dirty="0">
                <a:solidFill>
                  <a:srgbClr val="333333"/>
                </a:solidFill>
                <a:latin typeface="Times New Roman" panose="02020603050405020304" pitchFamily="18" charset="0"/>
                <a:cs typeface="Times New Roman" panose="02020603050405020304" pitchFamily="18" charset="0"/>
              </a:rPr>
              <a:t>among workers,</a:t>
            </a:r>
          </a:p>
          <a:p>
            <a:pPr marL="571500" indent="-571500">
              <a:buFont typeface="Wingdings" panose="05000000000000000000" pitchFamily="2" charset="2"/>
              <a:buChar char="Ø"/>
            </a:pPr>
            <a:r>
              <a:rPr lang="en-US" sz="4000" dirty="0" smtClean="0">
                <a:solidFill>
                  <a:srgbClr val="333333"/>
                </a:solidFill>
                <a:latin typeface="Times New Roman" panose="02020603050405020304" pitchFamily="18" charset="0"/>
                <a:cs typeface="Times New Roman" panose="02020603050405020304" pitchFamily="18" charset="0"/>
              </a:rPr>
              <a:t>Sharing </a:t>
            </a:r>
            <a:r>
              <a:rPr lang="en-US" sz="4000" dirty="0">
                <a:solidFill>
                  <a:srgbClr val="333333"/>
                </a:solidFill>
                <a:latin typeface="Times New Roman" panose="02020603050405020304" pitchFamily="18" charset="0"/>
                <a:cs typeface="Times New Roman" panose="02020603050405020304" pitchFamily="18" charset="0"/>
              </a:rPr>
              <a:t>essential information with the employees of the firm.</a:t>
            </a:r>
            <a:endParaRPr lang="en-US" sz="40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377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just" fontAlgn="t">
              <a:lnSpc>
                <a:spcPct val="150000"/>
              </a:lnSpc>
              <a:spcAft>
                <a:spcPts val="0"/>
              </a:spcAft>
            </a:pPr>
            <a:r>
              <a:rPr lang="en-US" sz="4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HRM in a Changing Environment: The </a:t>
            </a:r>
            <a:r>
              <a:rPr lang="en-US" sz="4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Challenges</a:t>
            </a:r>
          </a:p>
          <a:p>
            <a:pPr algn="just" fontAlgn="t">
              <a:lnSpc>
                <a:spcPct val="150000"/>
              </a:lnSpc>
            </a:pPr>
            <a:r>
              <a:rPr lang="en-US" sz="4000" dirty="0">
                <a:latin typeface="Times New Roman" panose="02020603050405020304" pitchFamily="18" charset="0"/>
                <a:cs typeface="Times New Roman" panose="02020603050405020304" pitchFamily="18" charset="0"/>
              </a:rPr>
              <a:t>Today's organizations are facing challenges upon following levels:</a:t>
            </a:r>
            <a:endParaRPr lang="en-IN" sz="4000" dirty="0">
              <a:latin typeface="Times New Roman" panose="02020603050405020304" pitchFamily="18" charset="0"/>
              <a:cs typeface="Times New Roman" panose="02020603050405020304" pitchFamily="18" charset="0"/>
            </a:endParaRPr>
          </a:p>
          <a:p>
            <a:pPr marL="571500" indent="-571500" fontAlgn="t">
              <a:lnSpc>
                <a:spcPct val="150000"/>
              </a:lnSpc>
              <a:buFont typeface="Wingdings" panose="05000000000000000000" pitchFamily="2" charset="2"/>
              <a:buChar char="Ø"/>
            </a:pPr>
            <a:r>
              <a:rPr lang="en-US" sz="4000" dirty="0" smtClean="0">
                <a:latin typeface="Arial Black" panose="020B0A04020102020204" pitchFamily="34" charset="0"/>
                <a:cs typeface="Times New Roman" panose="02020603050405020304" pitchFamily="18" charset="0"/>
              </a:rPr>
              <a:t>Environmental</a:t>
            </a:r>
            <a:r>
              <a:rPr lang="en-US" sz="4000" dirty="0">
                <a:latin typeface="Arial Black" panose="020B0A04020102020204" pitchFamily="34" charset="0"/>
                <a:cs typeface="Times New Roman" panose="02020603050405020304" pitchFamily="18" charset="0"/>
              </a:rPr>
              <a:t> Challenges</a:t>
            </a:r>
            <a:endParaRPr lang="en-IN" sz="4000" dirty="0">
              <a:latin typeface="Arial Black" panose="020B0A04020102020204" pitchFamily="34" charset="0"/>
              <a:cs typeface="Times New Roman" panose="02020603050405020304" pitchFamily="18" charset="0"/>
            </a:endParaRPr>
          </a:p>
          <a:p>
            <a:pPr marL="571500" indent="-571500" fontAlgn="t">
              <a:lnSpc>
                <a:spcPct val="150000"/>
              </a:lnSpc>
              <a:buFont typeface="Wingdings" panose="05000000000000000000" pitchFamily="2" charset="2"/>
              <a:buChar char="Ø"/>
            </a:pPr>
            <a:r>
              <a:rPr lang="en-US" sz="4000" dirty="0" smtClean="0">
                <a:latin typeface="Arial Black" panose="020B0A04020102020204" pitchFamily="34" charset="0"/>
                <a:cs typeface="Times New Roman" panose="02020603050405020304" pitchFamily="18" charset="0"/>
              </a:rPr>
              <a:t>Organizational</a:t>
            </a:r>
            <a:r>
              <a:rPr lang="en-US" sz="4000" dirty="0">
                <a:latin typeface="Arial Black" panose="020B0A04020102020204" pitchFamily="34" charset="0"/>
                <a:cs typeface="Times New Roman" panose="02020603050405020304" pitchFamily="18" charset="0"/>
              </a:rPr>
              <a:t> Challenges</a:t>
            </a:r>
            <a:endParaRPr lang="en-IN" sz="4000" dirty="0">
              <a:latin typeface="Arial Black" panose="020B0A04020102020204" pitchFamily="34" charset="0"/>
              <a:cs typeface="Times New Roman" panose="02020603050405020304" pitchFamily="18" charset="0"/>
            </a:endParaRPr>
          </a:p>
          <a:p>
            <a:pPr marL="571500" indent="-571500" fontAlgn="t">
              <a:lnSpc>
                <a:spcPct val="150000"/>
              </a:lnSpc>
              <a:buFont typeface="Wingdings" panose="05000000000000000000" pitchFamily="2" charset="2"/>
              <a:buChar char="Ø"/>
            </a:pPr>
            <a:r>
              <a:rPr lang="en-US" sz="4000" dirty="0" smtClean="0">
                <a:latin typeface="Arial Black" panose="020B0A04020102020204" pitchFamily="34" charset="0"/>
                <a:cs typeface="Times New Roman" panose="02020603050405020304" pitchFamily="18" charset="0"/>
              </a:rPr>
              <a:t>Individual</a:t>
            </a:r>
            <a:r>
              <a:rPr lang="en-US" sz="4000" dirty="0">
                <a:latin typeface="Arial Black" panose="020B0A04020102020204" pitchFamily="34" charset="0"/>
                <a:cs typeface="Times New Roman" panose="02020603050405020304" pitchFamily="18" charset="0"/>
              </a:rPr>
              <a:t> Challenges</a:t>
            </a:r>
            <a:endParaRPr lang="en-IN" sz="4000" dirty="0">
              <a:latin typeface="Arial Black" panose="020B0A04020102020204" pitchFamily="34" charset="0"/>
              <a:cs typeface="Times New Roman" panose="02020603050405020304" pitchFamily="18" charset="0"/>
            </a:endParaRPr>
          </a:p>
          <a:p>
            <a:pPr algn="just" fontAlgn="t">
              <a:lnSpc>
                <a:spcPct val="150000"/>
              </a:lnSpc>
              <a:spcAft>
                <a:spcPts val="0"/>
              </a:spcAft>
            </a:pPr>
            <a:endParaRPr lang="en-IN"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72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28748"/>
          </a:xfrm>
          <a:prstGeom prst="rect">
            <a:avLst/>
          </a:prstGeom>
        </p:spPr>
        <p:txBody>
          <a:bodyPr wrap="square">
            <a:spAutoFit/>
          </a:bodyPr>
          <a:lstStyle/>
          <a:p>
            <a:pPr algn="just">
              <a:lnSpc>
                <a:spcPct val="115000"/>
              </a:lnSpc>
              <a:spcAft>
                <a:spcPts val="1000"/>
              </a:spcAft>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Environmental Challenges: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environmental challenges are related to the external forces that exist in the outside environment of an organization &amp; can influence the performance of the management of the organization. These external forces are almost out of control of the management of the organization. These can be regarded as threats to management &amp; should be handled in a proactive manner</a:t>
            </a: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769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HRM challenges that considered as the </a:t>
            </a:r>
            <a:r>
              <a:rPr lang="en-US" sz="4000" b="1" dirty="0">
                <a:latin typeface="Times New Roman" panose="02020603050405020304" pitchFamily="18" charset="0"/>
                <a:cs typeface="Times New Roman" panose="02020603050405020304" pitchFamily="18" charset="0"/>
              </a:rPr>
              <a:t>environmental challenges</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are:</a:t>
            </a:r>
            <a:endParaRPr lang="en-IN" sz="4000" dirty="0">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Rapid Change</a:t>
            </a:r>
            <a:endParaRPr lang="en-IN" sz="4000" b="1" dirty="0">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Work Force Diversity</a:t>
            </a:r>
            <a:endParaRPr lang="en-IN" sz="4000" b="1" dirty="0">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Globalization</a:t>
            </a:r>
            <a:endParaRPr lang="en-IN" sz="4000" b="1" dirty="0">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Legislation</a:t>
            </a:r>
            <a:endParaRPr lang="en-IN" sz="4000" b="1" dirty="0">
              <a:latin typeface="Times New Roman" panose="02020603050405020304" pitchFamily="18" charset="0"/>
              <a:cs typeface="Times New Roman" panose="02020603050405020304" pitchFamily="18" charset="0"/>
            </a:endParaRPr>
          </a:p>
          <a:p>
            <a:pPr marL="571500" lvl="0" indent="-571500" algn="just">
              <a:buFont typeface="Wingdings" panose="05000000000000000000" pitchFamily="2" charset="2"/>
              <a:buChar char="Ø"/>
            </a:pPr>
            <a:r>
              <a:rPr lang="en-US" sz="4000" b="1" dirty="0" smtClean="0">
                <a:latin typeface="Times New Roman" panose="02020603050405020304" pitchFamily="18" charset="0"/>
                <a:cs typeface="Times New Roman" panose="02020603050405020304" pitchFamily="18" charset="0"/>
              </a:rPr>
              <a:t>Technology</a:t>
            </a:r>
          </a:p>
          <a:p>
            <a:pPr marL="571500" indent="-571500" algn="just">
              <a:buFont typeface="Wingdings" panose="05000000000000000000" pitchFamily="2" charset="2"/>
              <a:buChar char="Ø"/>
            </a:pPr>
            <a:r>
              <a:rPr lang="en-US" sz="4000" b="1" dirty="0"/>
              <a:t>Evolving Work and Family Roles</a:t>
            </a:r>
          </a:p>
          <a:p>
            <a:pPr marL="571500" indent="-571500" algn="just">
              <a:buFont typeface="Wingdings" panose="05000000000000000000" pitchFamily="2" charset="2"/>
              <a:buChar char="Ø"/>
            </a:pPr>
            <a:r>
              <a:rPr lang="en-US" sz="4000" b="1" dirty="0" smtClean="0"/>
              <a:t>Skill </a:t>
            </a:r>
            <a:r>
              <a:rPr lang="en-US" sz="4000" b="1" dirty="0"/>
              <a:t>Shortages and the Rise of the Service Sector.</a:t>
            </a:r>
          </a:p>
          <a:p>
            <a:pPr lvl="0" algn="just"/>
            <a:endParaRPr lang="en-I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499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92143"/>
          </a:xfrm>
          <a:prstGeom prst="rect">
            <a:avLst/>
          </a:prstGeom>
        </p:spPr>
        <p:txBody>
          <a:bodyPr wrap="square">
            <a:spAutoFit/>
          </a:bodyPr>
          <a:lstStyle/>
          <a:p>
            <a:pPr marL="571500" indent="-571500" algn="just">
              <a:lnSpc>
                <a:spcPct val="115000"/>
              </a:lnSpc>
              <a:spcAft>
                <a:spcPts val="1000"/>
              </a:spcAft>
              <a:buSzPts val="1000"/>
              <a:buFont typeface="Wingdings" panose="05000000000000000000" pitchFamily="2" charset="2"/>
              <a:buChar char="Ø"/>
              <a:tabLst>
                <a:tab pos="457200" algn="l"/>
              </a:tabLst>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Organizational Challenges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human resource management challenges within the organization include </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competitive position &amp; flexibility, organizational restructuring &amp; issues of downsizing, the exercise of self-managed teams, development of suitable organizational culture </a:t>
            </a:r>
            <a:r>
              <a:rPr lang="en-US" sz="32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etc.</a:t>
            </a: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Controlling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Costs</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Improving Quality</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Developing Distinctive Capabilities</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algn="just">
              <a:lnSpc>
                <a:spcPct val="115000"/>
              </a:lnSpc>
              <a:spcAft>
                <a:spcPts val="1000"/>
              </a:spcAft>
              <a:buSzPts val="1000"/>
              <a:buFont typeface="Wingdings" panose="05000000000000000000" pitchFamily="2" charset="2"/>
              <a:buChar char="Ø"/>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Restructuring</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3095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76214"/>
          </a:xfrm>
          <a:prstGeom prst="rect">
            <a:avLst/>
          </a:prstGeom>
        </p:spPr>
        <p:txBody>
          <a:bodyPr wrap="square">
            <a:spAutoFit/>
          </a:bodyPr>
          <a:lstStyle/>
          <a:p>
            <a:pPr algn="just">
              <a:lnSpc>
                <a:spcPct val="115000"/>
              </a:lnSpc>
              <a:spcAft>
                <a:spcPts val="1000"/>
              </a:spcAft>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Individual Challenges</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decisions related to the specific individual employees are included in the individual challenges for the HRM. The organizational issues are also affected by the fact that how employees are treated within the organizations. The problems related to the individual level are as follow.</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Productivity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Empowerment</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Brain drain</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Ethics &amp; social responsibility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insecurity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Ø"/>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Matching people &amp; organization</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8052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72394"/>
          </a:xfrm>
          <a:prstGeom prst="rect">
            <a:avLst/>
          </a:prstGeom>
        </p:spPr>
        <p:txBody>
          <a:bodyPr wrap="square">
            <a:spAutoFit/>
          </a:bodyPr>
          <a:lstStyle/>
          <a:p>
            <a:pPr marL="571500" lvl="0" indent="-571500" algn="just">
              <a:lnSpc>
                <a:spcPct val="150000"/>
              </a:lnSpc>
              <a:spcAft>
                <a:spcPts val="1000"/>
              </a:spcAft>
              <a:buFont typeface="Wingdings" panose="05000000000000000000" pitchFamily="2" charset="2"/>
              <a:buChar char="Ø"/>
              <a:tabLst>
                <a:tab pos="457200" algn="l"/>
              </a:tabLst>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Rapid Change</a:t>
            </a:r>
            <a:endParaRPr lang="en-IN" sz="3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world is changing at a faster rate because change is constant from several centuries. So the management of the organizations should be quickly adaptive to the changing requirement of the environment otherwise they become obsolete from the market. The human resource management of an organization plays a basic role in response to the environmental change. The HR department should adopt such policies that can avail the new opportunities of the environment &amp; keep the organization away from the newly emerging threats.</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407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96192"/>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32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Work </a:t>
            </a: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Force Diversity</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dirty="0">
                <a:solidFill>
                  <a:srgbClr val="2E2E2E"/>
                </a:solidFill>
                <a:latin typeface="Times New Roman" panose="02020603050405020304" pitchFamily="18" charset="0"/>
                <a:ea typeface="Calibri" panose="020F0502020204030204" pitchFamily="34" charset="0"/>
                <a:cs typeface="Times New Roman" panose="02020603050405020304" pitchFamily="18" charset="0"/>
              </a:rPr>
              <a:t>Workforce diversity means similarities and differences among employees in terms of age, cultural background, physical abilities and disabilities, race, religion, </a:t>
            </a:r>
            <a:r>
              <a:rPr lang="en-US" sz="3200" dirty="0" smtClean="0">
                <a:solidFill>
                  <a:srgbClr val="2E2E2E"/>
                </a:solidFill>
                <a:latin typeface="Times New Roman" panose="02020603050405020304" pitchFamily="18" charset="0"/>
                <a:ea typeface="Calibri" panose="020F0502020204030204" pitchFamily="34" charset="0"/>
                <a:cs typeface="Times New Roman" panose="02020603050405020304" pitchFamily="18" charset="0"/>
              </a:rPr>
              <a:t>gender etc.</a:t>
            </a:r>
            <a:r>
              <a:rPr lang="en-US" sz="3200" dirty="0">
                <a:latin typeface="Times New Roman" panose="02020603050405020304" pitchFamily="18" charset="0"/>
                <a:cs typeface="Times New Roman" panose="02020603050405020304" pitchFamily="18" charset="0"/>
              </a:rPr>
              <a:t> No two humans are alike. People are different in not only gender, culture, race, social and psychological characteristics but also in their perspectives and prejudices. Society had discriminated on these aspects for centuries. Diversity makes the work force heterogeneous. In current scenario, employing diversified workforce is a necessity for every organization but to manage such diversified workforce is also a big challenge for management. The changing environment provides both the opportunities &amp; threats to the human resource management of the organization. The HR manager should adopt such policies that can make possible the diverse work force of </a:t>
            </a:r>
            <a:r>
              <a:rPr lang="en-US" sz="2800" dirty="0">
                <a:latin typeface="Times New Roman" panose="02020603050405020304" pitchFamily="18" charset="0"/>
                <a:cs typeface="Times New Roman" panose="02020603050405020304" pitchFamily="18" charset="0"/>
              </a:rPr>
              <a:t>employees.</a:t>
            </a:r>
            <a:r>
              <a:rPr lang="en-US" sz="3200" dirty="0">
                <a:latin typeface="Times New Roman" panose="02020603050405020304" pitchFamily="18" charset="0"/>
                <a:cs typeface="Times New Roman" panose="02020603050405020304" pitchFamily="18" charset="0"/>
              </a:rPr>
              <a:t> </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5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264736" cy="7760971"/>
          </a:xfrm>
          <a:prstGeom prst="rect">
            <a:avLst/>
          </a:prstGeom>
        </p:spPr>
        <p:txBody>
          <a:bodyPr wrap="square">
            <a:spAutoFit/>
          </a:bodyPr>
          <a:lstStyle/>
          <a:p>
            <a:pPr algn="just">
              <a:spcAft>
                <a:spcPts val="0"/>
              </a:spcAft>
            </a:pPr>
            <a:r>
              <a:rPr lang="en-IN" sz="36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Characteristics of HRM:</a:t>
            </a:r>
          </a:p>
          <a:p>
            <a:pPr marL="742950" indent="-742950" algn="just">
              <a:lnSpc>
                <a:spcPct val="107000"/>
              </a:lnSpc>
              <a:spcAft>
                <a:spcPts val="800"/>
              </a:spcAft>
              <a:buFont typeface="Wingdings" panose="05000000000000000000" pitchFamily="2" charset="2"/>
              <a:buChar char="Ø"/>
            </a:pPr>
            <a:r>
              <a:rPr lang="en-IN" sz="3600" b="1" dirty="0" smtClean="0">
                <a:effectLst/>
                <a:latin typeface="Times New Roman" panose="02020603050405020304" pitchFamily="18" charset="0"/>
                <a:ea typeface="Calibri" panose="020F0502020204030204" pitchFamily="34" charset="0"/>
                <a:cs typeface="Times New Roman" panose="02020603050405020304" pitchFamily="18" charset="0"/>
              </a:rPr>
              <a:t>Action Oriented </a:t>
            </a:r>
          </a:p>
          <a:p>
            <a:pPr marL="742950" indent="-742950" algn="just">
              <a:lnSpc>
                <a:spcPct val="107000"/>
              </a:lnSpc>
              <a:spcAft>
                <a:spcPts val="800"/>
              </a:spcAft>
              <a:buFont typeface="Wingdings" panose="05000000000000000000" pitchFamily="2" charset="2"/>
              <a:buChar char="Ø"/>
            </a:pPr>
            <a:r>
              <a:rPr lang="en-IN" sz="3600" b="1" dirty="0" smtClean="0">
                <a:effectLst/>
                <a:latin typeface="Times New Roman" panose="02020603050405020304" pitchFamily="18" charset="0"/>
                <a:ea typeface="Calibri" panose="020F0502020204030204" pitchFamily="34" charset="0"/>
                <a:cs typeface="Times New Roman" panose="02020603050405020304" pitchFamily="18" charset="0"/>
              </a:rPr>
              <a:t>Human Approach</a:t>
            </a:r>
          </a:p>
          <a:p>
            <a:pPr marL="742950" indent="-742950" algn="just">
              <a:lnSpc>
                <a:spcPct val="107000"/>
              </a:lnSpc>
              <a:spcAft>
                <a:spcPts val="800"/>
              </a:spcAft>
              <a:buFont typeface="Wingdings" panose="05000000000000000000" pitchFamily="2" charset="2"/>
              <a:buChar char="Ø"/>
            </a:pPr>
            <a:r>
              <a:rPr lang="en-IN"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IN" sz="3600" b="1" dirty="0" smtClean="0">
                <a:effectLst/>
                <a:latin typeface="Times New Roman" panose="02020603050405020304" pitchFamily="18" charset="0"/>
                <a:ea typeface="Calibri" panose="020F0502020204030204" pitchFamily="34" charset="0"/>
                <a:cs typeface="Times New Roman" panose="02020603050405020304" pitchFamily="18" charset="0"/>
              </a:rPr>
              <a:t>Part of Management</a:t>
            </a:r>
            <a:r>
              <a:rPr lang="en-IN"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742950" algn="just">
              <a:lnSpc>
                <a:spcPct val="107000"/>
              </a:lnSpc>
              <a:spcAft>
                <a:spcPts val="800"/>
              </a:spcAft>
              <a:buFont typeface="Wingdings" panose="05000000000000000000" pitchFamily="2" charset="2"/>
              <a:buChar char="Ø"/>
            </a:pPr>
            <a:r>
              <a:rPr lang="en-IN" sz="3600" b="1" dirty="0" smtClean="0">
                <a:effectLst/>
                <a:latin typeface="Times New Roman" panose="02020603050405020304" pitchFamily="18" charset="0"/>
                <a:ea typeface="Calibri" panose="020F0502020204030204" pitchFamily="34" charset="0"/>
                <a:cs typeface="Times New Roman" panose="02020603050405020304" pitchFamily="18" charset="0"/>
              </a:rPr>
              <a:t>Pervasive function</a:t>
            </a:r>
            <a:r>
              <a:rPr lang="en-IN"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IN"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742950" algn="just">
              <a:lnSpc>
                <a:spcPct val="107000"/>
              </a:lnSpc>
              <a:spcAft>
                <a:spcPts val="800"/>
              </a:spcAft>
              <a:buFont typeface="Wingdings" panose="05000000000000000000" pitchFamily="2" charset="2"/>
              <a:buChar char="Ø"/>
            </a:pPr>
            <a:r>
              <a:rPr lang="en-IN" sz="36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Result Oriented</a:t>
            </a:r>
            <a:r>
              <a:rPr lang="en-IN" sz="36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a:lnSpc>
                <a:spcPct val="107000"/>
              </a:lnSpc>
              <a:spcAft>
                <a:spcPts val="800"/>
              </a:spcAft>
              <a:buSzPts val="1000"/>
              <a:buFont typeface="Wingdings" panose="05000000000000000000" pitchFamily="2" charset="2"/>
              <a:buChar char="Ø"/>
              <a:tabLst>
                <a:tab pos="457200" algn="l"/>
              </a:tabLst>
            </a:pPr>
            <a:r>
              <a:rPr lang="en-IN" sz="4000" b="1" dirty="0" smtClean="0">
                <a:latin typeface="Times New Roman" panose="02020603050405020304" pitchFamily="18" charset="0"/>
                <a:ea typeface="Calibri" panose="020F0502020204030204" pitchFamily="34" charset="0"/>
                <a:cs typeface="Times New Roman" panose="02020603050405020304" pitchFamily="18" charset="0"/>
              </a:rPr>
              <a:t>Integrative Action</a:t>
            </a:r>
          </a:p>
          <a:p>
            <a:pPr marL="742950" lvl="0" indent="-742950" algn="just">
              <a:lnSpc>
                <a:spcPct val="107000"/>
              </a:lnSpc>
              <a:spcAft>
                <a:spcPts val="800"/>
              </a:spcAft>
              <a:buSzPts val="1000"/>
              <a:buFont typeface="Wingdings" panose="05000000000000000000" pitchFamily="2" charset="2"/>
              <a:buChar char="Ø"/>
              <a:tabLst>
                <a:tab pos="457200" algn="l"/>
              </a:tabLst>
            </a:pPr>
            <a:r>
              <a:rPr lang="en-IN" sz="4000" b="1" dirty="0" smtClean="0">
                <a:latin typeface="Times New Roman" panose="02020603050405020304" pitchFamily="18" charset="0"/>
                <a:ea typeface="Calibri" panose="020F0502020204030204" pitchFamily="34" charset="0"/>
                <a:cs typeface="Times New Roman" panose="02020603050405020304" pitchFamily="18" charset="0"/>
              </a:rPr>
              <a:t>Continuous Process</a:t>
            </a:r>
          </a:p>
          <a:p>
            <a:pPr marL="742950" lvl="0" indent="-742950" algn="just">
              <a:lnSpc>
                <a:spcPct val="107000"/>
              </a:lnSpc>
              <a:spcAft>
                <a:spcPts val="800"/>
              </a:spcAft>
              <a:buSzPts val="1000"/>
              <a:buFont typeface="Wingdings" panose="05000000000000000000" pitchFamily="2" charset="2"/>
              <a:buChar char="Ø"/>
              <a:tabLst>
                <a:tab pos="457200" algn="l"/>
              </a:tabLst>
            </a:pPr>
            <a:r>
              <a:rPr lang="en-IN" sz="4000" b="1" dirty="0" smtClean="0">
                <a:latin typeface="Times New Roman" panose="02020603050405020304" pitchFamily="18" charset="0"/>
                <a:ea typeface="Calibri" panose="020F0502020204030204" pitchFamily="34" charset="0"/>
                <a:cs typeface="Times New Roman" panose="02020603050405020304" pitchFamily="18" charset="0"/>
              </a:rPr>
              <a:t>Basic to all Functional Areas</a:t>
            </a:r>
          </a:p>
          <a:p>
            <a:pPr marL="742950" lvl="0" indent="-742950" algn="just">
              <a:lnSpc>
                <a:spcPct val="107000"/>
              </a:lnSpc>
              <a:spcAft>
                <a:spcPts val="800"/>
              </a:spcAft>
              <a:buSzPts val="1000"/>
              <a:buFont typeface="Wingdings" panose="05000000000000000000" pitchFamily="2" charset="2"/>
              <a:buChar char="Ø"/>
              <a:tabLst>
                <a:tab pos="457200" algn="l"/>
              </a:tabLst>
            </a:pPr>
            <a:r>
              <a:rPr lang="en-IN" sz="4000" b="1" dirty="0" smtClean="0">
                <a:latin typeface="Times New Roman" panose="02020603050405020304" pitchFamily="18" charset="0"/>
                <a:ea typeface="Calibri" panose="020F0502020204030204" pitchFamily="34" charset="0"/>
                <a:cs typeface="Times New Roman" panose="02020603050405020304" pitchFamily="18" charset="0"/>
              </a:rPr>
              <a:t>People-Centric</a:t>
            </a:r>
          </a:p>
          <a:p>
            <a:pPr algn="just">
              <a:lnSpc>
                <a:spcPct val="107000"/>
              </a:lnSpc>
              <a:spcAft>
                <a:spcPts val="800"/>
              </a:spcAft>
            </a:pPr>
            <a:endParaRPr lang="en-IN"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029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01972"/>
          </a:xfrm>
          <a:prstGeom prst="rect">
            <a:avLst/>
          </a:prstGeom>
        </p:spPr>
        <p:txBody>
          <a:bodyPr wrap="square">
            <a:spAutoFit/>
          </a:bodyPr>
          <a:lstStyle/>
          <a:p>
            <a:pPr marL="285750" indent="-285750" fontAlgn="base">
              <a:lnSpc>
                <a:spcPts val="1800"/>
              </a:lnSpc>
              <a:spcAft>
                <a:spcPts val="0"/>
              </a:spcAft>
              <a:buFont typeface="Wingdings" panose="05000000000000000000" pitchFamily="2" charset="2"/>
              <a:buChar char="Ø"/>
            </a:pPr>
            <a:endPar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fontAlgn="base">
              <a:spcAft>
                <a:spcPts val="0"/>
              </a:spcAft>
              <a:buFont typeface="Wingdings" panose="05000000000000000000" pitchFamily="2" charset="2"/>
              <a:buChar char="ü"/>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current decade is witnessing the changes in the composition of the work force; specifically it will continues to become more diverse as women, minority-group members, and older workers are joining the work force. Changes in racial composition are even more dramatic. The labor force is also getting older. Increased diversity placing tremendous demand on the HR management function</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fontAlgn="base">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With more females in the work force, an upswing in the number of </a:t>
            </a:r>
            <a:r>
              <a:rPr lang="en-US" sz="3600" dirty="0" smtClean="0">
                <a:latin typeface="Times New Roman" panose="02020603050405020304" pitchFamily="18" charset="0"/>
                <a:cs typeface="Times New Roman" panose="02020603050405020304" pitchFamily="18" charset="0"/>
              </a:rPr>
              <a:t>dual-career </a:t>
            </a:r>
            <a:r>
              <a:rPr lang="en-US" sz="3600" dirty="0">
                <a:latin typeface="Times New Roman" panose="02020603050405020304" pitchFamily="18" charset="0"/>
                <a:cs typeface="Times New Roman" panose="02020603050405020304" pitchFamily="18" charset="0"/>
              </a:rPr>
              <a:t>couples will force more employers to establish child care facilities on or near company premises and to accommodate the travel, scheduling, and moving needs of dual-career employees.</a:t>
            </a:r>
            <a:endParaRPr lang="en-IN" sz="3600" dirty="0">
              <a:latin typeface="Times New Roman" panose="02020603050405020304" pitchFamily="18" charset="0"/>
              <a:cs typeface="Times New Roman" panose="02020603050405020304" pitchFamily="18" charset="0"/>
            </a:endParaRPr>
          </a:p>
          <a:p>
            <a:pPr fontAlgn="base">
              <a:lnSpc>
                <a:spcPts val="1800"/>
              </a:lnSpc>
              <a:spcAft>
                <a:spcPts val="0"/>
              </a:spcAft>
            </a:pPr>
            <a:endParaRPr lang="en-IN"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3927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19303"/>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Ø"/>
            </a:pPr>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Globalization</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buFont typeface="Wingdings" panose="05000000000000000000" pitchFamily="2" charset="2"/>
              <a:buChar char="ü"/>
            </a:pPr>
            <a:r>
              <a:rPr lang="en-US" sz="28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One of the serious issue that today’s organizations are facing is the issue of globalization. The world is converting into global business and severe competition is started between domestic &amp; foreign companies. Such competition results in the laying off the effective workforce of the organization. </a:t>
            </a:r>
            <a:endParaRPr lang="en-US" sz="2800"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buFont typeface="Wingdings" panose="05000000000000000000" pitchFamily="2" charset="2"/>
              <a:buChar char="ü"/>
            </a:pPr>
            <a:r>
              <a:rPr lang="en-US" sz="2800"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The </a:t>
            </a:r>
            <a:r>
              <a:rPr lang="en-US" sz="28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HR department can play an important role in keeping the culture of the organization as global &amp; </a:t>
            </a:r>
            <a:r>
              <a:rPr lang="en-US" sz="2800"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wider.</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457200" indent="-457200" algn="just" fontAlgn="base">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Firms </a:t>
            </a:r>
            <a:r>
              <a:rPr lang="en-US" sz="2800" dirty="0">
                <a:latin typeface="Times New Roman" panose="02020603050405020304" pitchFamily="18" charset="0"/>
                <a:cs typeface="Times New Roman" panose="02020603050405020304" pitchFamily="18" charset="0"/>
              </a:rPr>
              <a:t>are increasingly extending their sales or manufacturing to new markets abroad, and, for businesses everywhere, the rate of globalization in the past few years has been phenomenal. Production is becoming globalized too, as manufacturers around the world put manufacturing facilities where they find it most advantageous.</a:t>
            </a:r>
            <a:endParaRPr lang="en-I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This globalization of markets and manufacturing has vastly increased international competition. Many firms have responded successfully while others have bid farewell to the market.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202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94626"/>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Legislation</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pP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is the old environmental challenge that is faced by organization since many decades. There are certain labor laws that are declared by the government for the benefits of the working employees. Some of these laws are disadvantageous to the interests of the organizations so it is a one of the big challenges for the HRM to implement all those labor laws within the organizations. If any of such law is violated, serious actions are taken by the relevant government authority that may result into serious penalty for the management of the organization</a:t>
            </a:r>
            <a:r>
              <a:rPr lang="en-US" sz="28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So many legislations have been enacted by the government from time to time for protecting the interest of the workers. This has resulted into 51 central acts spread over 2030 pages, and 103 state laws covering approximately 2970 pages adding a total of 5000 pages of labour laws. So the working conditions, job security, compensation, health and safety have been improved considerably over the years.</a:t>
            </a:r>
            <a:endParaRPr lang="en-IN"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IN" dirty="0"/>
          </a:p>
        </p:txBody>
      </p:sp>
    </p:spTree>
    <p:extLst>
      <p:ext uri="{BB962C8B-B14F-4D97-AF65-F5344CB8AC3E}">
        <p14:creationId xmlns:p14="http://schemas.microsoft.com/office/powerpoint/2010/main" val="1179744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91548"/>
          </a:xfrm>
          <a:prstGeom prst="rect">
            <a:avLst/>
          </a:prstGeom>
        </p:spPr>
        <p:txBody>
          <a:bodyPr wrap="square">
            <a:spAutoFit/>
          </a:bodyPr>
          <a:lstStyle/>
          <a:p>
            <a:pPr marL="571500" lvl="0" indent="-57150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Technology</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technology is also growing with great speed especially in the field of computer &amp; telecommunication. New methods are emerging that quickly dominates the older ones &amp; makes them obsolete. Therefore the skills required by the employees also changes with the changing technology &amp; this would compels the worker to advance the skills three to four times throughout their working lives. So there comes a burden on the HR department to constantly update the skills &amp; expertise of their employees.</a:t>
            </a:r>
            <a:endParaRPr lang="en-I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9886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05819"/>
          </a:xfrm>
          <a:prstGeom prst="rect">
            <a:avLst/>
          </a:prstGeom>
        </p:spPr>
        <p:txBody>
          <a:bodyPr wrap="square">
            <a:spAutoFit/>
          </a:bodyPr>
          <a:lstStyle/>
          <a:p>
            <a:pPr marL="457200" indent="-457200" algn="just" fontAlgn="base">
              <a:lnSpc>
                <a:spcPct val="150000"/>
              </a:lnSpc>
              <a:buFont typeface="Wingdings" panose="05000000000000000000" pitchFamily="2" charset="2"/>
              <a:buChar char="ü"/>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Technological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changes will continue to shift employment from some occupations to others while continuing to a rise in productivity. For example, telecommunication and internet has already made it relatively easy for many to work at home. </a:t>
            </a:r>
            <a:endPar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fontAlgn="base">
              <a:lnSpc>
                <a:spcPct val="150000"/>
              </a:lnSpc>
              <a:buFont typeface="Wingdings" panose="05000000000000000000" pitchFamily="2" charset="2"/>
              <a:buChar char="ü"/>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Computer-aided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design/ computer aided manufacturing systems plus robotics continues to increase</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base">
              <a:lnSpc>
                <a:spcPct val="150000"/>
              </a:lnSpc>
              <a:buFont typeface="Wingdings" panose="05000000000000000000" pitchFamily="2" charset="2"/>
              <a:buChar char="ü"/>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Manufacturing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advances are eliminating many blue-collar jobs, replacing them with knowledge workers. Similar changes are taking place in office automation, where personal computers, word processing, and management information systems continue to change the ways office work is done</a:t>
            </a:r>
            <a:endParaRPr lang="en-IN" sz="2800" dirty="0">
              <a:latin typeface="Times New Roman" panose="02020603050405020304" pitchFamily="18" charset="0"/>
              <a:cs typeface="Times New Roman" panose="02020603050405020304" pitchFamily="18" charset="0"/>
            </a:endParaRPr>
          </a:p>
          <a:p>
            <a:pPr marL="457200" indent="-457200" algn="just" fontAlgn="base">
              <a:lnSpc>
                <a:spcPct val="150000"/>
              </a:lnSpc>
              <a:spcAft>
                <a:spcPts val="0"/>
              </a:spcAft>
              <a:buFont typeface="Wingdings" panose="05000000000000000000" pitchFamily="2" charset="2"/>
              <a:buChar char="ü"/>
            </a:pPr>
            <a:endParaRPr lang="en-I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0296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08513"/>
          </a:xfrm>
          <a:prstGeom prst="rect">
            <a:avLst/>
          </a:prstGeom>
        </p:spPr>
        <p:txBody>
          <a:bodyPr wrap="square">
            <a:spAutoFit/>
          </a:bodyPr>
          <a:lstStyle/>
          <a:p>
            <a:pPr marL="285750" indent="-285750" algn="just" fontAlgn="base">
              <a:lnSpc>
                <a:spcPct val="150000"/>
              </a:lnSpc>
              <a:spcAft>
                <a:spcPts val="0"/>
              </a:spcAft>
              <a:buFont typeface="Wingdings" panose="05000000000000000000" pitchFamily="2" charset="2"/>
              <a:buChar char="ü"/>
            </a:pPr>
            <a:r>
              <a:rPr lang="en-US" sz="3600" dirty="0">
                <a:solidFill>
                  <a:srgbClr val="000000"/>
                </a:solidFill>
                <a:latin typeface="Georgia" panose="02040502050405020303" pitchFamily="18" charset="0"/>
                <a:ea typeface="Times New Roman" panose="02020603050405020304" pitchFamily="18" charset="0"/>
              </a:rPr>
              <a:t>Labour intensive jobs are decreasing while technical, managerial, and professional jobs increasing. Jobs and organizational structures are being redesigned, new incentive and compensation plans are being instituted, new job descriptions written, and new employee selection, evaluation, and training programmes instituted all with the assistance of HR management</a:t>
            </a:r>
            <a:r>
              <a:rPr lang="en-US" dirty="0">
                <a:solidFill>
                  <a:srgbClr val="000000"/>
                </a:solidFill>
                <a:latin typeface="Georgia" panose="02040502050405020303" pitchFamily="18" charset="0"/>
                <a:ea typeface="Times New Roman" panose="02020603050405020304" pitchFamily="18" charset="0"/>
              </a:rPr>
              <a:t>.</a:t>
            </a:r>
            <a:endParaRPr lang="en-IN"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0182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445593"/>
          </a:xfrm>
          <a:prstGeom prst="rect">
            <a:avLst/>
          </a:prstGeom>
        </p:spPr>
        <p:txBody>
          <a:bodyPr wrap="square">
            <a:spAutoFit/>
          </a:bodyPr>
          <a:lstStyle/>
          <a:p>
            <a:pPr marL="571500" lvl="0" indent="-571500" algn="just">
              <a:lnSpc>
                <a:spcPct val="115000"/>
              </a:lnSpc>
              <a:spcAft>
                <a:spcPts val="1000"/>
              </a:spcAft>
              <a:buFont typeface="Wingdings" panose="05000000000000000000" pitchFamily="2" charset="2"/>
              <a:buChar char="ü"/>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Job &amp; Family Roles</a:t>
            </a:r>
            <a:endParaRPr lang="en-IN"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recent years, dual-career families are increasing in which both the wife &amp; husband work. This creates a serious burden on the women that they have to give time to their families also.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many organizations the policies of HR favors the employment of more than 10 years. The working hours of the organizations are also strict and tight for the employees.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681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79457"/>
          </a:xfrm>
          <a:prstGeom prst="rect">
            <a:avLst/>
          </a:prstGeom>
        </p:spPr>
        <p:txBody>
          <a:bodyPr wrap="square">
            <a:spAutoFit/>
          </a:bodyPr>
          <a:lstStyle/>
          <a:p>
            <a:pPr marL="571500" indent="-571500" algn="just">
              <a:lnSpc>
                <a:spcPct val="115000"/>
              </a:lnSpc>
              <a:spcAft>
                <a:spcPts val="1000"/>
              </a:spcAft>
              <a:buFont typeface="Wingdings" panose="05000000000000000000" pitchFamily="2" charset="2"/>
              <a:buChar char="ü"/>
            </a:pP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Moreover, the selection &amp; training procedures are two tough and time consuming so most of the talented women hesitate to join any organization which would result in the wastage of talent and potential.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Even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working men also suffer from these employment policies because they do not properly give time to their families. </a:t>
            </a:r>
            <a:endPar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spcAft>
                <a:spcPts val="1000"/>
              </a:spcAft>
              <a:buFont typeface="Wingdings" panose="05000000000000000000" pitchFamily="2" charset="2"/>
              <a:buChar char="ü"/>
            </a:pPr>
            <a:r>
              <a:rPr lang="en-US" sz="3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challenges for the HRM increases with this particular issue &amp; special favorable working policies are needed to be employed in all organizations.</a:t>
            </a:r>
            <a:endParaRPr lang="en-IN"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8983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644622"/>
          </a:xfrm>
          <a:prstGeom prst="rect">
            <a:avLst/>
          </a:prstGeom>
        </p:spPr>
        <p:txBody>
          <a:bodyPr wrap="square">
            <a:spAutoFit/>
          </a:bodyPr>
          <a:lstStyle/>
          <a:p>
            <a:pPr marL="285750" lvl="0" indent="-285750" algn="just">
              <a:lnSpc>
                <a:spcPct val="115000"/>
              </a:lnSpc>
              <a:spcAft>
                <a:spcPts val="1000"/>
              </a:spcAft>
              <a:buFont typeface="Wingdings" panose="05000000000000000000" pitchFamily="2" charset="2"/>
              <a:buChar char="Ø"/>
            </a:pPr>
            <a:r>
              <a:rPr lang="en-US" sz="3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Lack of Skills</a:t>
            </a:r>
            <a:endParaRPr lang="en-IN" sz="3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service sector development is expanding due to many reasons like change in the tastes &amp; preference of customers, technological change, legal change etc. </a:t>
            </a:r>
            <a:endPar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All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of this affected the structure and managing style of the business organizations. </a:t>
            </a:r>
            <a:endPar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3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skills required in the employment of service sector is also advancing but the graduates of the technical colleges &amp; universities are groomed according to the latest requirements</a:t>
            </a:r>
            <a:r>
              <a:rPr lang="en-US" sz="3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735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67504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Therefore most of the employees lack the standard required skills to perform their duties and it becomes a big challenge for HRM to properly train these new &amp; old employees to become an efficient &amp; effective workers</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00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5345</Words>
  <Application>Microsoft Office PowerPoint</Application>
  <PresentationFormat>Widescreen</PresentationFormat>
  <Paragraphs>320</Paragraphs>
  <Slides>114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114</vt:i4>
      </vt:variant>
    </vt:vector>
  </HeadingPairs>
  <TitlesOfParts>
    <vt:vector size="128" baseType="lpstr">
      <vt:lpstr>-apple-system</vt:lpstr>
      <vt:lpstr>Arial</vt:lpstr>
      <vt:lpstr>Arial Black</vt:lpstr>
      <vt:lpstr>Calibri</vt:lpstr>
      <vt:lpstr>Calibri Light</vt:lpstr>
      <vt:lpstr>ff8</vt:lpstr>
      <vt:lpstr>Georgia</vt:lpstr>
      <vt:lpstr>Rubik</vt:lpstr>
      <vt:lpstr>Sans</vt:lpstr>
      <vt:lpstr>Times New Roman</vt:lpstr>
      <vt:lpstr>Verdana</vt:lpstr>
      <vt:lpstr>Wingdings</vt:lpstr>
      <vt:lpstr>Wingdings 2</vt:lpstr>
      <vt:lpstr>Office Theme</vt:lpstr>
      <vt:lpstr>Unit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dc:title>
  <dc:creator>DELL</dc:creator>
  <cp:lastModifiedBy>DELL</cp:lastModifiedBy>
  <cp:revision>108</cp:revision>
  <dcterms:created xsi:type="dcterms:W3CDTF">2021-06-08T23:31:12Z</dcterms:created>
  <dcterms:modified xsi:type="dcterms:W3CDTF">2023-05-19T02:07:17Z</dcterms:modified>
</cp:coreProperties>
</file>